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Source Code Pro" panose="020B0604020202020204" charset="0"/>
      <p:regular r:id="rId21"/>
      <p:bold r:id="rId22"/>
      <p:italic r:id="rId23"/>
      <p:boldItalic r:id="rId24"/>
    </p:embeddedFont>
    <p:embeddedFont>
      <p:font typeface="Amatic SC" panose="020B0604020202020204" charset="-79"/>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662322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5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7eae939658436b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7eae939658436b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81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ca010bcc53b0ee7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ca010bcc53b0ee7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95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c7c0119ccc60d7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c7c0119ccc60d7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58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b675d7ecf2b04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b675d7ecf2b04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292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07143b170f4f88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07143b170f4f88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83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7143b170f4f88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07143b170f4f88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61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88cddf63f45813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88cddf63f45813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88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aa2a8c838ffa9eb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aa2a8c838ffa9eb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67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88cddf63f45813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88cddf63f45813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3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cecc0551f2b6de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cecc0551f2b6de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9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45578d0305f935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45578d0305f935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29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6cabe8f048a7d8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6cabe8f048a7d8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16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cabe8f048a7d8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cabe8f048a7d8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19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e22f678172e2d3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e22f678172e2d3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59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5da2d2e828a68b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5da2d2e828a68b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24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6cabe8f048a7d8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6cabe8f048a7d8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55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f2c4db45fdaa29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f2c4db45fdaa29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63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155850" y="519150"/>
            <a:ext cx="88323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Biodiversity on Shanco Lane </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By Cathal and Eadaoin O’ Reilly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359850" y="2978400"/>
            <a:ext cx="2424300" cy="21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chemeClr val="accent5"/>
                </a:solidFill>
              </a:rPr>
              <a:t>Beach tree </a:t>
            </a:r>
            <a:endParaRPr sz="3000">
              <a:solidFill>
                <a:schemeClr val="accent5"/>
              </a:solidFill>
            </a:endParaRPr>
          </a:p>
          <a:p>
            <a:pPr marL="0" lvl="0" indent="0" algn="ctr" rtl="0">
              <a:spcBef>
                <a:spcPts val="0"/>
              </a:spcBef>
              <a:spcAft>
                <a:spcPts val="0"/>
              </a:spcAft>
              <a:buNone/>
            </a:pPr>
            <a:r>
              <a:rPr lang="en-GB" sz="3000">
                <a:solidFill>
                  <a:schemeClr val="accent5"/>
                </a:solidFill>
              </a:rPr>
              <a:t>OAK TREE</a:t>
            </a:r>
            <a:endParaRPr sz="3000">
              <a:solidFill>
                <a:schemeClr val="accent5"/>
              </a:solidFill>
            </a:endParaRPr>
          </a:p>
          <a:p>
            <a:pPr marL="0" lvl="0" indent="0" algn="ctr" rtl="0">
              <a:spcBef>
                <a:spcPts val="0"/>
              </a:spcBef>
              <a:spcAft>
                <a:spcPts val="0"/>
              </a:spcAft>
              <a:buNone/>
            </a:pPr>
            <a:r>
              <a:rPr lang="en-GB" sz="3000">
                <a:solidFill>
                  <a:schemeClr val="accent5"/>
                </a:solidFill>
              </a:rPr>
              <a:t>SYCAMORE TREE</a:t>
            </a:r>
            <a:r>
              <a:rPr lang="en-GB" sz="3000"/>
              <a:t> </a:t>
            </a:r>
            <a:endParaRPr sz="4500"/>
          </a:p>
        </p:txBody>
      </p:sp>
      <p:pic>
        <p:nvPicPr>
          <p:cNvPr id="125" name="Google Shape;125;p22"/>
          <p:cNvPicPr preferRelativeResize="0"/>
          <p:nvPr/>
        </p:nvPicPr>
        <p:blipFill>
          <a:blip r:embed="rId3">
            <a:alphaModFix/>
          </a:blip>
          <a:stretch>
            <a:fillRect/>
          </a:stretch>
        </p:blipFill>
        <p:spPr>
          <a:xfrm>
            <a:off x="5784150" y="0"/>
            <a:ext cx="3359850" cy="5143500"/>
          </a:xfrm>
          <a:prstGeom prst="rect">
            <a:avLst/>
          </a:prstGeom>
          <a:noFill/>
          <a:ln>
            <a:noFill/>
          </a:ln>
        </p:spPr>
      </p:pic>
      <p:pic>
        <p:nvPicPr>
          <p:cNvPr id="126" name="Google Shape;126;p22"/>
          <p:cNvPicPr preferRelativeResize="0"/>
          <p:nvPr/>
        </p:nvPicPr>
        <p:blipFill>
          <a:blip r:embed="rId4">
            <a:alphaModFix/>
          </a:blip>
          <a:stretch>
            <a:fillRect/>
          </a:stretch>
        </p:blipFill>
        <p:spPr>
          <a:xfrm>
            <a:off x="0" y="0"/>
            <a:ext cx="3359850" cy="5143500"/>
          </a:xfrm>
          <a:prstGeom prst="rect">
            <a:avLst/>
          </a:prstGeom>
          <a:noFill/>
          <a:ln>
            <a:noFill/>
          </a:ln>
        </p:spPr>
      </p:pic>
      <p:pic>
        <p:nvPicPr>
          <p:cNvPr id="127" name="Google Shape;127;p22"/>
          <p:cNvPicPr preferRelativeResize="0"/>
          <p:nvPr/>
        </p:nvPicPr>
        <p:blipFill>
          <a:blip r:embed="rId5">
            <a:alphaModFix/>
          </a:blip>
          <a:stretch>
            <a:fillRect/>
          </a:stretch>
        </p:blipFill>
        <p:spPr>
          <a:xfrm>
            <a:off x="3359850" y="0"/>
            <a:ext cx="2424300" cy="2978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3" name="Google Shape;133;p23"/>
          <p:cNvPicPr preferRelativeResize="0"/>
          <p:nvPr/>
        </p:nvPicPr>
        <p:blipFill>
          <a:blip r:embed="rId3">
            <a:alphaModFix/>
          </a:blip>
          <a:stretch>
            <a:fillRect/>
          </a:stretch>
        </p:blipFill>
        <p:spPr>
          <a:xfrm>
            <a:off x="1640132" y="0"/>
            <a:ext cx="5863746" cy="51434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River</a:t>
            </a:r>
            <a:endParaRPr/>
          </a:p>
        </p:txBody>
      </p:sp>
      <p:sp>
        <p:nvSpPr>
          <p:cNvPr id="139" name="Google Shape;139;p24"/>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700"/>
              <a:t>The Shanco Lane river is a clean river that has lots of wild flowers around it like bluebells and many others. It has no plastic in it and it is very peaceful. There are lots of trees around it and because the water is so clear you can see the reflection of the trees in it. </a:t>
            </a:r>
            <a:endParaRPr sz="1700"/>
          </a:p>
        </p:txBody>
      </p:sp>
      <p:sp>
        <p:nvSpPr>
          <p:cNvPr id="140" name="Google Shape;140;p24"/>
          <p:cNvSpPr txBox="1">
            <a:spLocks noGrp="1"/>
          </p:cNvSpPr>
          <p:nvPr>
            <p:ph type="body" idx="2"/>
          </p:nvPr>
        </p:nvSpPr>
        <p:spPr>
          <a:xfrm>
            <a:off x="4832400" y="901650"/>
            <a:ext cx="39999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700"/>
              <a:t>It is great for skimming rocks in it and is very calm, so you can do mindfulness there... </a:t>
            </a:r>
            <a:endParaRPr sz="1700"/>
          </a:p>
        </p:txBody>
      </p:sp>
      <p:pic>
        <p:nvPicPr>
          <p:cNvPr id="141" name="Google Shape;141;p24"/>
          <p:cNvPicPr preferRelativeResize="0"/>
          <p:nvPr/>
        </p:nvPicPr>
        <p:blipFill>
          <a:blip r:embed="rId3">
            <a:alphaModFix/>
          </a:blip>
          <a:stretch>
            <a:fillRect/>
          </a:stretch>
        </p:blipFill>
        <p:spPr>
          <a:xfrm>
            <a:off x="4832400" y="2268675"/>
            <a:ext cx="4311600" cy="2874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429000" y="0"/>
            <a:ext cx="2544000" cy="25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400"/>
          </a:p>
          <a:p>
            <a:pPr marL="0" lvl="0" indent="0" algn="ctr" rtl="0">
              <a:spcBef>
                <a:spcPts val="0"/>
              </a:spcBef>
              <a:spcAft>
                <a:spcPts val="0"/>
              </a:spcAft>
              <a:buNone/>
            </a:pPr>
            <a:r>
              <a:rPr lang="en-GB" sz="1800"/>
              <a:t>There is a little entrance at the middle of the river for you to take rocks and throw them into the river. It ALSO FLOWS INTO THE BLACKWATER.. </a:t>
            </a:r>
            <a:endParaRPr sz="1800"/>
          </a:p>
          <a:p>
            <a:pPr marL="0" lvl="0" indent="0" algn="ctr" rtl="0">
              <a:spcBef>
                <a:spcPts val="0"/>
              </a:spcBef>
              <a:spcAft>
                <a:spcPts val="0"/>
              </a:spcAft>
              <a:buNone/>
            </a:pPr>
            <a:endParaRPr/>
          </a:p>
        </p:txBody>
      </p:sp>
      <p:pic>
        <p:nvPicPr>
          <p:cNvPr id="147" name="Google Shape;147;p25"/>
          <p:cNvPicPr preferRelativeResize="0"/>
          <p:nvPr/>
        </p:nvPicPr>
        <p:blipFill>
          <a:blip r:embed="rId3">
            <a:alphaModFix/>
          </a:blip>
          <a:stretch>
            <a:fillRect/>
          </a:stretch>
        </p:blipFill>
        <p:spPr>
          <a:xfrm>
            <a:off x="0" y="0"/>
            <a:ext cx="3429000" cy="2571750"/>
          </a:xfrm>
          <a:prstGeom prst="rect">
            <a:avLst/>
          </a:prstGeom>
          <a:noFill/>
          <a:ln>
            <a:noFill/>
          </a:ln>
        </p:spPr>
      </p:pic>
      <p:pic>
        <p:nvPicPr>
          <p:cNvPr id="148" name="Google Shape;148;p25"/>
          <p:cNvPicPr preferRelativeResize="0"/>
          <p:nvPr/>
        </p:nvPicPr>
        <p:blipFill>
          <a:blip r:embed="rId4">
            <a:alphaModFix/>
          </a:blip>
          <a:stretch>
            <a:fillRect/>
          </a:stretch>
        </p:blipFill>
        <p:spPr>
          <a:xfrm>
            <a:off x="5973300" y="-100"/>
            <a:ext cx="3170700" cy="2571750"/>
          </a:xfrm>
          <a:prstGeom prst="rect">
            <a:avLst/>
          </a:prstGeom>
          <a:noFill/>
          <a:ln>
            <a:noFill/>
          </a:ln>
        </p:spPr>
      </p:pic>
      <p:pic>
        <p:nvPicPr>
          <p:cNvPr id="149" name="Google Shape;149;p25"/>
          <p:cNvPicPr preferRelativeResize="0"/>
          <p:nvPr/>
        </p:nvPicPr>
        <p:blipFill>
          <a:blip r:embed="rId5">
            <a:alphaModFix/>
          </a:blip>
          <a:stretch>
            <a:fillRect/>
          </a:stretch>
        </p:blipFill>
        <p:spPr>
          <a:xfrm>
            <a:off x="0" y="2571750"/>
            <a:ext cx="3429000" cy="2571750"/>
          </a:xfrm>
          <a:prstGeom prst="rect">
            <a:avLst/>
          </a:prstGeom>
          <a:noFill/>
          <a:ln>
            <a:noFill/>
          </a:ln>
        </p:spPr>
      </p:pic>
      <p:pic>
        <p:nvPicPr>
          <p:cNvPr id="150" name="Google Shape;150;p25"/>
          <p:cNvPicPr preferRelativeResize="0"/>
          <p:nvPr/>
        </p:nvPicPr>
        <p:blipFill>
          <a:blip r:embed="rId6">
            <a:alphaModFix/>
          </a:blip>
          <a:stretch>
            <a:fillRect/>
          </a:stretch>
        </p:blipFill>
        <p:spPr>
          <a:xfrm>
            <a:off x="5973300" y="2571651"/>
            <a:ext cx="3170700" cy="2571750"/>
          </a:xfrm>
          <a:prstGeom prst="rect">
            <a:avLst/>
          </a:prstGeom>
          <a:noFill/>
          <a:ln>
            <a:noFill/>
          </a:ln>
        </p:spPr>
      </p:pic>
      <p:pic>
        <p:nvPicPr>
          <p:cNvPr id="151" name="Google Shape;151;p25"/>
          <p:cNvPicPr preferRelativeResize="0"/>
          <p:nvPr/>
        </p:nvPicPr>
        <p:blipFill>
          <a:blip r:embed="rId7">
            <a:alphaModFix/>
          </a:blip>
          <a:stretch>
            <a:fillRect/>
          </a:stretch>
        </p:blipFill>
        <p:spPr>
          <a:xfrm>
            <a:off x="3429000" y="2571900"/>
            <a:ext cx="2544000" cy="257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232250" y="-680500"/>
            <a:ext cx="6108900" cy="557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We</a:t>
            </a:r>
            <a:endParaRPr/>
          </a:p>
          <a:p>
            <a:pPr marL="0" lvl="0" indent="0" algn="l" rtl="0">
              <a:spcBef>
                <a:spcPts val="0"/>
              </a:spcBef>
              <a:spcAft>
                <a:spcPts val="0"/>
              </a:spcAft>
              <a:buNone/>
            </a:pPr>
            <a:r>
              <a:rPr lang="en-GB"/>
              <a:t>Love</a:t>
            </a:r>
            <a:endParaRPr/>
          </a:p>
          <a:p>
            <a:pPr marL="0" lvl="0" indent="0" algn="l" rtl="0">
              <a:spcBef>
                <a:spcPts val="0"/>
              </a:spcBef>
              <a:spcAft>
                <a:spcPts val="0"/>
              </a:spcAft>
              <a:buNone/>
            </a:pPr>
            <a:r>
              <a:rPr lang="en-GB"/>
              <a:t>The</a:t>
            </a:r>
            <a:endParaRPr/>
          </a:p>
          <a:p>
            <a:pPr marL="0" lvl="0" indent="0" algn="l" rtl="0">
              <a:spcBef>
                <a:spcPts val="0"/>
              </a:spcBef>
              <a:spcAft>
                <a:spcPts val="0"/>
              </a:spcAft>
              <a:buNone/>
            </a:pPr>
            <a:r>
              <a:rPr lang="en-GB"/>
              <a:t>Animals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57" name="Google Shape;157;p26"/>
          <p:cNvPicPr preferRelativeResize="0"/>
          <p:nvPr/>
        </p:nvPicPr>
        <p:blipFill>
          <a:blip r:embed="rId3">
            <a:alphaModFix/>
          </a:blip>
          <a:stretch>
            <a:fillRect/>
          </a:stretch>
        </p:blipFill>
        <p:spPr>
          <a:xfrm>
            <a:off x="3243300" y="0"/>
            <a:ext cx="59007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All the animals on Shanco lane</a:t>
            </a:r>
            <a:endParaRPr/>
          </a:p>
        </p:txBody>
      </p:sp>
      <p:sp>
        <p:nvSpPr>
          <p:cNvPr id="163" name="Google Shape;163;p27"/>
          <p:cNvSpPr txBox="1">
            <a:spLocks noGrp="1"/>
          </p:cNvSpPr>
          <p:nvPr>
            <p:ph type="body" idx="1"/>
          </p:nvPr>
        </p:nvSpPr>
        <p:spPr>
          <a:xfrm>
            <a:off x="311700" y="1400525"/>
            <a:ext cx="3999900" cy="37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Shanco Lane is known for its wildlife. Here are the animals that you might see if you keep your eyes peeled: </a:t>
            </a:r>
            <a:endParaRPr/>
          </a:p>
          <a:p>
            <a:pPr marL="0" lvl="0" indent="0" algn="l" rtl="0">
              <a:spcBef>
                <a:spcPts val="1600"/>
              </a:spcBef>
              <a:spcAft>
                <a:spcPts val="0"/>
              </a:spcAft>
              <a:buNone/>
            </a:pPr>
            <a:r>
              <a:rPr lang="en-GB" sz="1200"/>
              <a:t>*Jay bird</a:t>
            </a:r>
            <a:endParaRPr sz="1200"/>
          </a:p>
          <a:p>
            <a:pPr marL="0" lvl="0" indent="0" algn="l" rtl="0">
              <a:spcBef>
                <a:spcPts val="1600"/>
              </a:spcBef>
              <a:spcAft>
                <a:spcPts val="0"/>
              </a:spcAft>
              <a:buNone/>
            </a:pPr>
            <a:r>
              <a:rPr lang="en-GB" sz="1200"/>
              <a:t>*Blue tit</a:t>
            </a:r>
            <a:endParaRPr sz="1200"/>
          </a:p>
          <a:p>
            <a:pPr marL="0" lvl="0" indent="0" algn="l" rtl="0">
              <a:spcBef>
                <a:spcPts val="1600"/>
              </a:spcBef>
              <a:spcAft>
                <a:spcPts val="0"/>
              </a:spcAft>
              <a:buNone/>
            </a:pPr>
            <a:r>
              <a:rPr lang="en-GB" sz="1200"/>
              <a:t>*Fox</a:t>
            </a:r>
            <a:endParaRPr sz="1200"/>
          </a:p>
          <a:p>
            <a:pPr marL="0" lvl="0" indent="0" algn="l" rtl="0">
              <a:spcBef>
                <a:spcPts val="1600"/>
              </a:spcBef>
              <a:spcAft>
                <a:spcPts val="0"/>
              </a:spcAft>
              <a:buNone/>
            </a:pPr>
            <a:r>
              <a:rPr lang="en-GB" sz="1200"/>
              <a:t>*Blackbird</a:t>
            </a:r>
            <a:endParaRPr sz="1200"/>
          </a:p>
          <a:p>
            <a:pPr marL="0" lvl="0" indent="0" algn="l" rtl="0">
              <a:spcBef>
                <a:spcPts val="1600"/>
              </a:spcBef>
              <a:spcAft>
                <a:spcPts val="0"/>
              </a:spcAft>
              <a:buNone/>
            </a:pPr>
            <a:r>
              <a:rPr lang="en-GB" sz="1200"/>
              <a:t>*Common pipistrelle bat</a:t>
            </a:r>
            <a:endParaRPr sz="12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64" name="Google Shape;164;p2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5" name="Google Shape;165;p27"/>
          <p:cNvPicPr preferRelativeResize="0"/>
          <p:nvPr/>
        </p:nvPicPr>
        <p:blipFill>
          <a:blip r:embed="rId3">
            <a:alphaModFix/>
          </a:blip>
          <a:stretch>
            <a:fillRect/>
          </a:stretch>
        </p:blipFill>
        <p:spPr>
          <a:xfrm>
            <a:off x="4761275" y="1228675"/>
            <a:ext cx="4071023" cy="36099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More animals to see</a:t>
            </a:r>
            <a:endParaRPr/>
          </a:p>
        </p:txBody>
      </p:sp>
      <p:sp>
        <p:nvSpPr>
          <p:cNvPr id="171" name="Google Shape;171;p28"/>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*Red Squirrel </a:t>
            </a:r>
            <a:endParaRPr/>
          </a:p>
          <a:p>
            <a:pPr marL="0" lvl="0" indent="0" algn="l" rtl="0">
              <a:spcBef>
                <a:spcPts val="1600"/>
              </a:spcBef>
              <a:spcAft>
                <a:spcPts val="0"/>
              </a:spcAft>
              <a:buNone/>
            </a:pPr>
            <a:r>
              <a:rPr lang="en-GB"/>
              <a:t>*Pheasant </a:t>
            </a:r>
            <a:endParaRPr/>
          </a:p>
          <a:p>
            <a:pPr marL="0" lvl="0" indent="0" algn="l" rtl="0">
              <a:spcBef>
                <a:spcPts val="1600"/>
              </a:spcBef>
              <a:spcAft>
                <a:spcPts val="0"/>
              </a:spcAft>
              <a:buNone/>
            </a:pPr>
            <a:r>
              <a:rPr lang="en-GB"/>
              <a:t>*Barn Owl</a:t>
            </a:r>
            <a:endParaRPr/>
          </a:p>
          <a:p>
            <a:pPr marL="0" lvl="0" indent="0" algn="l" rtl="0">
              <a:spcBef>
                <a:spcPts val="1600"/>
              </a:spcBef>
              <a:spcAft>
                <a:spcPts val="0"/>
              </a:spcAft>
              <a:buNone/>
            </a:pPr>
            <a:r>
              <a:rPr lang="en-GB"/>
              <a:t>*Pine Martin </a:t>
            </a:r>
            <a:endParaRPr/>
          </a:p>
          <a:p>
            <a:pPr marL="0" lvl="0" indent="0" algn="l" rtl="0">
              <a:spcBef>
                <a:spcPts val="1600"/>
              </a:spcBef>
              <a:spcAft>
                <a:spcPts val="1600"/>
              </a:spcAft>
              <a:buNone/>
            </a:pPr>
            <a:r>
              <a:rPr lang="en-GB"/>
              <a:t>*Horse</a:t>
            </a:r>
            <a:endParaRPr/>
          </a:p>
        </p:txBody>
      </p:sp>
      <p:pic>
        <p:nvPicPr>
          <p:cNvPr id="173" name="Google Shape;173;p28"/>
          <p:cNvPicPr preferRelativeResize="0"/>
          <p:nvPr/>
        </p:nvPicPr>
        <p:blipFill>
          <a:blip r:embed="rId3">
            <a:alphaModFix/>
          </a:blip>
          <a:stretch>
            <a:fillRect/>
          </a:stretch>
        </p:blipFill>
        <p:spPr>
          <a:xfrm>
            <a:off x="5715000" y="0"/>
            <a:ext cx="3429000" cy="2571750"/>
          </a:xfrm>
          <a:prstGeom prst="rect">
            <a:avLst/>
          </a:prstGeom>
          <a:noFill/>
          <a:ln>
            <a:noFill/>
          </a:ln>
        </p:spPr>
      </p:pic>
      <p:pic>
        <p:nvPicPr>
          <p:cNvPr id="174" name="Google Shape;174;p28"/>
          <p:cNvPicPr preferRelativeResize="0"/>
          <p:nvPr/>
        </p:nvPicPr>
        <p:blipFill>
          <a:blip r:embed="rId4">
            <a:alphaModFix/>
          </a:blip>
          <a:stretch>
            <a:fillRect/>
          </a:stretch>
        </p:blipFill>
        <p:spPr>
          <a:xfrm>
            <a:off x="5715000" y="2571750"/>
            <a:ext cx="3429000" cy="2571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2802758"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We did darknes </a:t>
            </a:r>
            <a:endParaRPr/>
          </a:p>
          <a:p>
            <a:pPr marL="0" lvl="0" indent="0" algn="ctr" rtl="0">
              <a:spcBef>
                <a:spcPts val="0"/>
              </a:spcBef>
              <a:spcAft>
                <a:spcPts val="0"/>
              </a:spcAft>
              <a:buNone/>
            </a:pPr>
            <a:r>
              <a:rPr lang="en-GB"/>
              <a:t>Into light on </a:t>
            </a:r>
            <a:endParaRPr/>
          </a:p>
          <a:p>
            <a:pPr marL="0" lvl="0" indent="0" algn="ctr" rtl="0">
              <a:spcBef>
                <a:spcPts val="0"/>
              </a:spcBef>
              <a:spcAft>
                <a:spcPts val="0"/>
              </a:spcAft>
              <a:buNone/>
            </a:pPr>
            <a:r>
              <a:rPr lang="en-GB"/>
              <a:t>May 9th 2020 </a:t>
            </a:r>
            <a:endParaRPr/>
          </a:p>
          <a:p>
            <a:pPr marL="0" lvl="0" indent="0" algn="ctr" rtl="0">
              <a:spcBef>
                <a:spcPts val="0"/>
              </a:spcBef>
              <a:spcAft>
                <a:spcPts val="0"/>
              </a:spcAft>
              <a:buNone/>
            </a:pPr>
            <a:r>
              <a:rPr lang="en-GB"/>
              <a:t>At 5:00 in the morning!</a:t>
            </a:r>
            <a:endParaRPr/>
          </a:p>
        </p:txBody>
      </p:sp>
      <p:pic>
        <p:nvPicPr>
          <p:cNvPr id="180" name="Google Shape;180;p29"/>
          <p:cNvPicPr preferRelativeResize="0"/>
          <p:nvPr/>
        </p:nvPicPr>
        <p:blipFill>
          <a:blip r:embed="rId3">
            <a:alphaModFix/>
          </a:blip>
          <a:stretch>
            <a:fillRect/>
          </a:stretch>
        </p:blipFill>
        <p:spPr>
          <a:xfrm>
            <a:off x="-50800" y="0"/>
            <a:ext cx="2853550" cy="2571750"/>
          </a:xfrm>
          <a:prstGeom prst="rect">
            <a:avLst/>
          </a:prstGeom>
          <a:noFill/>
          <a:ln>
            <a:noFill/>
          </a:ln>
        </p:spPr>
      </p:pic>
      <p:pic>
        <p:nvPicPr>
          <p:cNvPr id="181" name="Google Shape;181;p29"/>
          <p:cNvPicPr preferRelativeResize="0"/>
          <p:nvPr/>
        </p:nvPicPr>
        <p:blipFill>
          <a:blip r:embed="rId4">
            <a:alphaModFix/>
          </a:blip>
          <a:stretch>
            <a:fillRect/>
          </a:stretch>
        </p:blipFill>
        <p:spPr>
          <a:xfrm>
            <a:off x="6341250" y="0"/>
            <a:ext cx="2853548" cy="2571750"/>
          </a:xfrm>
          <a:prstGeom prst="rect">
            <a:avLst/>
          </a:prstGeom>
          <a:noFill/>
          <a:ln>
            <a:noFill/>
          </a:ln>
        </p:spPr>
      </p:pic>
      <p:pic>
        <p:nvPicPr>
          <p:cNvPr id="182" name="Google Shape;182;p29"/>
          <p:cNvPicPr preferRelativeResize="0"/>
          <p:nvPr/>
        </p:nvPicPr>
        <p:blipFill>
          <a:blip r:embed="rId5">
            <a:alphaModFix/>
          </a:blip>
          <a:stretch>
            <a:fillRect/>
          </a:stretch>
        </p:blipFill>
        <p:spPr>
          <a:xfrm>
            <a:off x="-50800" y="2571750"/>
            <a:ext cx="2853550" cy="2571750"/>
          </a:xfrm>
          <a:prstGeom prst="rect">
            <a:avLst/>
          </a:prstGeom>
          <a:noFill/>
          <a:ln>
            <a:noFill/>
          </a:ln>
        </p:spPr>
      </p:pic>
      <p:pic>
        <p:nvPicPr>
          <p:cNvPr id="183" name="Google Shape;183;p29"/>
          <p:cNvPicPr preferRelativeResize="0"/>
          <p:nvPr/>
        </p:nvPicPr>
        <p:blipFill>
          <a:blip r:embed="rId6">
            <a:alphaModFix/>
          </a:blip>
          <a:stretch>
            <a:fillRect/>
          </a:stretch>
        </p:blipFill>
        <p:spPr>
          <a:xfrm>
            <a:off x="6341250" y="2571750"/>
            <a:ext cx="2802750" cy="257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The end </a:t>
            </a:r>
            <a:endParaRPr/>
          </a:p>
        </p:txBody>
      </p:sp>
      <p:sp>
        <p:nvSpPr>
          <p:cNvPr id="189" name="Google Shape;189;p3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r>
              <a:rPr lang="en-GB"/>
              <a:t>By Cathal and Eadaoin O Reilly 😊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A61C00"/>
                </a:solidFill>
              </a:rPr>
              <a:t>What We Did</a:t>
            </a:r>
            <a:endParaRPr>
              <a:solidFill>
                <a:srgbClr val="A61C00"/>
              </a:solidFill>
            </a:endParaRPr>
          </a:p>
        </p:txBody>
      </p:sp>
      <p:sp>
        <p:nvSpPr>
          <p:cNvPr id="63" name="Google Shape;63;p14"/>
          <p:cNvSpPr txBox="1">
            <a:spLocks noGrp="1"/>
          </p:cNvSpPr>
          <p:nvPr>
            <p:ph type="body" idx="1"/>
          </p:nvPr>
        </p:nvSpPr>
        <p:spPr>
          <a:xfrm>
            <a:off x="311700" y="1093850"/>
            <a:ext cx="7347900" cy="404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a:solidFill>
                  <a:srgbClr val="4A86E8"/>
                </a:solidFill>
              </a:rPr>
              <a:t>We went around collecting rubbish on the lane for an eco-friendly environment for the animals and the people living around the area. My mummy and daddy started by cleaning up the bank and took out all the rubbish. We wanted to help but they said it was too dirty because of fly dumping.</a:t>
            </a:r>
            <a:r>
              <a:rPr lang="en-GB" sz="2400">
                <a:solidFill>
                  <a:schemeClr val="dk1"/>
                </a:solidFill>
              </a:rPr>
              <a:t> </a:t>
            </a:r>
            <a:endParaRPr sz="2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9" name="Google Shape;69;p15"/>
          <p:cNvPicPr preferRelativeResize="0"/>
          <p:nvPr/>
        </p:nvPicPr>
        <p:blipFill>
          <a:blip r:embed="rId3">
            <a:alphaModFix/>
          </a:blip>
          <a:stretch>
            <a:fillRect/>
          </a:stretch>
        </p:blipFill>
        <p:spPr>
          <a:xfrm>
            <a:off x="0" y="0"/>
            <a:ext cx="5106730" cy="5143500"/>
          </a:xfrm>
          <a:prstGeom prst="rect">
            <a:avLst/>
          </a:prstGeom>
          <a:noFill/>
          <a:ln>
            <a:noFill/>
          </a:ln>
        </p:spPr>
      </p:pic>
      <p:pic>
        <p:nvPicPr>
          <p:cNvPr id="70" name="Google Shape;70;p15"/>
          <p:cNvPicPr preferRelativeResize="0"/>
          <p:nvPr/>
        </p:nvPicPr>
        <p:blipFill>
          <a:blip r:embed="rId4">
            <a:alphaModFix/>
          </a:blip>
          <a:stretch>
            <a:fillRect/>
          </a:stretch>
        </p:blipFill>
        <p:spPr>
          <a:xfrm>
            <a:off x="4866475" y="0"/>
            <a:ext cx="427752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FF00"/>
                </a:solidFill>
              </a:rPr>
              <a:t>What Happened Next</a:t>
            </a:r>
            <a:endParaRPr>
              <a:solidFill>
                <a:srgbClr val="00FF00"/>
              </a:solidFill>
            </a:endParaRPr>
          </a:p>
        </p:txBody>
      </p:sp>
      <p:sp>
        <p:nvSpPr>
          <p:cNvPr id="76" name="Google Shape;76;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 name="Google Shape;77;p16"/>
          <p:cNvPicPr preferRelativeResize="0"/>
          <p:nvPr/>
        </p:nvPicPr>
        <p:blipFill rotWithShape="1">
          <a:blip r:embed="rId3">
            <a:alphaModFix/>
          </a:blip>
          <a:srcRect r="33906"/>
          <a:stretch/>
        </p:blipFill>
        <p:spPr>
          <a:xfrm>
            <a:off x="0" y="1228775"/>
            <a:ext cx="4914300" cy="3914720"/>
          </a:xfrm>
          <a:prstGeom prst="rect">
            <a:avLst/>
          </a:prstGeom>
          <a:noFill/>
          <a:ln>
            <a:noFill/>
          </a:ln>
        </p:spPr>
      </p:pic>
      <p:pic>
        <p:nvPicPr>
          <p:cNvPr id="78" name="Google Shape;78;p16"/>
          <p:cNvPicPr preferRelativeResize="0"/>
          <p:nvPr/>
        </p:nvPicPr>
        <p:blipFill>
          <a:blip r:embed="rId4">
            <a:alphaModFix/>
          </a:blip>
          <a:stretch>
            <a:fillRect/>
          </a:stretch>
        </p:blipFill>
        <p:spPr>
          <a:xfrm>
            <a:off x="4974675" y="1228775"/>
            <a:ext cx="4169325" cy="39147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272675"/>
            <a:ext cx="3022200" cy="103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Biodiversity in Action at the O’Reilly’s !</a:t>
            </a:r>
            <a:endParaRPr/>
          </a:p>
        </p:txBody>
      </p:sp>
      <p:sp>
        <p:nvSpPr>
          <p:cNvPr id="84" name="Google Shape;84;p17"/>
          <p:cNvSpPr txBox="1">
            <a:spLocks noGrp="1"/>
          </p:cNvSpPr>
          <p:nvPr>
            <p:ph type="body" idx="1"/>
          </p:nvPr>
        </p:nvSpPr>
        <p:spPr>
          <a:xfrm>
            <a:off x="311700" y="1311300"/>
            <a:ext cx="3954000" cy="34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accent2"/>
                </a:solidFill>
              </a:rPr>
              <a:t>When all the rubbish was collected and bagged we put it in the trailer for the council to collect. </a:t>
            </a:r>
            <a:endParaRPr sz="1800">
              <a:solidFill>
                <a:schemeClr val="accent2"/>
              </a:solidFill>
            </a:endParaRPr>
          </a:p>
          <a:p>
            <a:pPr marL="0" lvl="0" indent="0" algn="l" rtl="0">
              <a:spcBef>
                <a:spcPts val="1600"/>
              </a:spcBef>
              <a:spcAft>
                <a:spcPts val="1600"/>
              </a:spcAft>
              <a:buNone/>
            </a:pPr>
            <a:r>
              <a:rPr lang="en-GB" sz="1800">
                <a:solidFill>
                  <a:schemeClr val="accent2"/>
                </a:solidFill>
              </a:rPr>
              <a:t>Dad harrowed the ground so we could sow wild flower seeds along the grass verge. Our neighbour also reseeded his land. </a:t>
            </a:r>
            <a:endParaRPr sz="1800">
              <a:solidFill>
                <a:schemeClr val="accent2"/>
              </a:solidFill>
            </a:endParaRPr>
          </a:p>
        </p:txBody>
      </p:sp>
      <p:pic>
        <p:nvPicPr>
          <p:cNvPr id="85" name="Google Shape;85;p17"/>
          <p:cNvPicPr preferRelativeResize="0"/>
          <p:nvPr/>
        </p:nvPicPr>
        <p:blipFill>
          <a:blip r:embed="rId3">
            <a:alphaModFix/>
          </a:blip>
          <a:stretch>
            <a:fillRect/>
          </a:stretch>
        </p:blipFill>
        <p:spPr>
          <a:xfrm>
            <a:off x="4874475" y="0"/>
            <a:ext cx="4269520" cy="2571750"/>
          </a:xfrm>
          <a:prstGeom prst="rect">
            <a:avLst/>
          </a:prstGeom>
          <a:noFill/>
          <a:ln>
            <a:noFill/>
          </a:ln>
        </p:spPr>
      </p:pic>
      <p:pic>
        <p:nvPicPr>
          <p:cNvPr id="86" name="Google Shape;86;p17"/>
          <p:cNvPicPr preferRelativeResize="0"/>
          <p:nvPr/>
        </p:nvPicPr>
        <p:blipFill>
          <a:blip r:embed="rId4">
            <a:alphaModFix/>
          </a:blip>
          <a:stretch>
            <a:fillRect/>
          </a:stretch>
        </p:blipFill>
        <p:spPr>
          <a:xfrm>
            <a:off x="4874475" y="2571750"/>
            <a:ext cx="4269520" cy="257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Our Den</a:t>
            </a:r>
            <a:endParaRPr/>
          </a:p>
          <a:p>
            <a:pPr marL="0" lvl="0" indent="0" algn="l" rtl="0">
              <a:spcBef>
                <a:spcPts val="0"/>
              </a:spcBef>
              <a:spcAft>
                <a:spcPts val="0"/>
              </a:spcAft>
              <a:buNone/>
            </a:pPr>
            <a:endParaRPr/>
          </a:p>
        </p:txBody>
      </p:sp>
      <p:sp>
        <p:nvSpPr>
          <p:cNvPr id="92" name="Google Shape;92;p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built a den in the woods beside our house.</a:t>
            </a:r>
            <a:endParaRPr/>
          </a:p>
          <a:p>
            <a:pPr marL="0" lvl="0" indent="0" algn="l" rtl="0">
              <a:spcBef>
                <a:spcPts val="1600"/>
              </a:spcBef>
              <a:spcAft>
                <a:spcPts val="0"/>
              </a:spcAft>
              <a:buNone/>
            </a:pPr>
            <a:r>
              <a:rPr lang="en-GB"/>
              <a:t>We used branches and twigs for the structure and covered it with moss from the banks. This camouflaged it and also kept the rain out. </a:t>
            </a:r>
            <a:endParaRPr/>
          </a:p>
          <a:p>
            <a:pPr marL="0" lvl="0" indent="0" algn="l" rtl="0">
              <a:spcBef>
                <a:spcPts val="1600"/>
              </a:spcBef>
              <a:spcAft>
                <a:spcPts val="0"/>
              </a:spcAft>
              <a:buNone/>
            </a:pPr>
            <a:r>
              <a:rPr lang="en-GB"/>
              <a:t>We can use the den all summer to keep a watchful eye on wildlife and hopefully not disturb them. </a:t>
            </a:r>
            <a:endParaRPr/>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0" y="0"/>
            <a:ext cx="4337920" cy="2303978"/>
          </a:xfrm>
          <a:prstGeom prst="rect">
            <a:avLst/>
          </a:prstGeom>
          <a:noFill/>
          <a:ln>
            <a:noFill/>
          </a:ln>
        </p:spPr>
      </p:pic>
      <p:pic>
        <p:nvPicPr>
          <p:cNvPr id="98" name="Google Shape;98;p19"/>
          <p:cNvPicPr preferRelativeResize="0"/>
          <p:nvPr/>
        </p:nvPicPr>
        <p:blipFill>
          <a:blip r:embed="rId4">
            <a:alphaModFix/>
          </a:blip>
          <a:stretch>
            <a:fillRect/>
          </a:stretch>
        </p:blipFill>
        <p:spPr>
          <a:xfrm>
            <a:off x="4806075" y="0"/>
            <a:ext cx="4337920" cy="2303978"/>
          </a:xfrm>
          <a:prstGeom prst="rect">
            <a:avLst/>
          </a:prstGeom>
          <a:noFill/>
          <a:ln>
            <a:noFill/>
          </a:ln>
        </p:spPr>
      </p:pic>
      <p:pic>
        <p:nvPicPr>
          <p:cNvPr id="99" name="Google Shape;99;p19"/>
          <p:cNvPicPr preferRelativeResize="0"/>
          <p:nvPr/>
        </p:nvPicPr>
        <p:blipFill>
          <a:blip r:embed="rId5">
            <a:alphaModFix/>
          </a:blip>
          <a:stretch>
            <a:fillRect/>
          </a:stretch>
        </p:blipFill>
        <p:spPr>
          <a:xfrm>
            <a:off x="4806075" y="2921675"/>
            <a:ext cx="4337920" cy="2303977"/>
          </a:xfrm>
          <a:prstGeom prst="rect">
            <a:avLst/>
          </a:prstGeom>
          <a:noFill/>
          <a:ln>
            <a:noFill/>
          </a:ln>
        </p:spPr>
      </p:pic>
      <p:pic>
        <p:nvPicPr>
          <p:cNvPr id="100" name="Google Shape;100;p19"/>
          <p:cNvPicPr preferRelativeResize="0"/>
          <p:nvPr/>
        </p:nvPicPr>
        <p:blipFill>
          <a:blip r:embed="rId6">
            <a:alphaModFix/>
          </a:blip>
          <a:stretch>
            <a:fillRect/>
          </a:stretch>
        </p:blipFill>
        <p:spPr>
          <a:xfrm>
            <a:off x="0" y="2839525"/>
            <a:ext cx="4337920" cy="2303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Wild flowers and trees</a:t>
            </a:r>
            <a:endParaRPr/>
          </a:p>
        </p:txBody>
      </p:sp>
      <p:sp>
        <p:nvSpPr>
          <p:cNvPr id="106" name="Google Shape;106;p20"/>
          <p:cNvSpPr txBox="1">
            <a:spLocks noGrp="1"/>
          </p:cNvSpPr>
          <p:nvPr>
            <p:ph type="body" idx="1"/>
          </p:nvPr>
        </p:nvSpPr>
        <p:spPr>
          <a:xfrm>
            <a:off x="311700" y="1228675"/>
            <a:ext cx="3999900" cy="3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accent4"/>
                </a:solidFill>
              </a:rPr>
              <a:t>Here are some pictures of the wild flowers and trees growing on our lane.                      </a:t>
            </a:r>
            <a:endParaRPr sz="1600">
              <a:solidFill>
                <a:schemeClr val="accent4"/>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GB" sz="2700">
                <a:solidFill>
                  <a:schemeClr val="accent4"/>
                </a:solidFill>
              </a:rPr>
              <a:t>Bluebells</a:t>
            </a:r>
            <a:endParaRPr sz="2700">
              <a:solidFill>
                <a:schemeClr val="accent4"/>
              </a:solidFill>
            </a:endParaRPr>
          </a:p>
        </p:txBody>
      </p:sp>
      <p:sp>
        <p:nvSpPr>
          <p:cNvPr id="107" name="Google Shape;107;p20"/>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700">
                <a:solidFill>
                  <a:schemeClr val="accent4"/>
                </a:solidFill>
              </a:rPr>
              <a:t>Nettles</a:t>
            </a:r>
            <a:endParaRPr sz="2700">
              <a:solidFill>
                <a:schemeClr val="accent4"/>
              </a:solidFill>
            </a:endParaRPr>
          </a:p>
        </p:txBody>
      </p:sp>
      <p:pic>
        <p:nvPicPr>
          <p:cNvPr id="108" name="Google Shape;108;p20"/>
          <p:cNvPicPr preferRelativeResize="0"/>
          <p:nvPr/>
        </p:nvPicPr>
        <p:blipFill rotWithShape="1">
          <a:blip r:embed="rId3">
            <a:alphaModFix/>
          </a:blip>
          <a:srcRect/>
          <a:stretch/>
        </p:blipFill>
        <p:spPr>
          <a:xfrm>
            <a:off x="311700" y="2108325"/>
            <a:ext cx="3293750" cy="2244000"/>
          </a:xfrm>
          <a:prstGeom prst="rect">
            <a:avLst/>
          </a:prstGeom>
          <a:noFill/>
          <a:ln>
            <a:noFill/>
          </a:ln>
        </p:spPr>
      </p:pic>
      <p:pic>
        <p:nvPicPr>
          <p:cNvPr id="109" name="Google Shape;109;p20"/>
          <p:cNvPicPr preferRelativeResize="0"/>
          <p:nvPr/>
        </p:nvPicPr>
        <p:blipFill>
          <a:blip r:embed="rId4">
            <a:alphaModFix/>
          </a:blip>
          <a:stretch>
            <a:fillRect/>
          </a:stretch>
        </p:blipFill>
        <p:spPr>
          <a:xfrm>
            <a:off x="5015625" y="1776775"/>
            <a:ext cx="3633450" cy="224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469500" y="1334389"/>
            <a:ext cx="2205000" cy="24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a:t>Wild garlic</a:t>
            </a:r>
            <a:endParaRPr sz="3000"/>
          </a:p>
          <a:p>
            <a:pPr marL="0" lvl="0" indent="0" algn="ctr" rtl="0">
              <a:spcBef>
                <a:spcPts val="0"/>
              </a:spcBef>
              <a:spcAft>
                <a:spcPts val="0"/>
              </a:spcAft>
              <a:buNone/>
            </a:pPr>
            <a:r>
              <a:rPr lang="en-GB" sz="3000"/>
              <a:t>Dandelions</a:t>
            </a:r>
            <a:endParaRPr sz="3000"/>
          </a:p>
          <a:p>
            <a:pPr marL="0" lvl="0" indent="0" algn="ctr" rtl="0">
              <a:spcBef>
                <a:spcPts val="0"/>
              </a:spcBef>
              <a:spcAft>
                <a:spcPts val="0"/>
              </a:spcAft>
              <a:buNone/>
            </a:pPr>
            <a:r>
              <a:rPr lang="en-GB" sz="3000"/>
              <a:t>Violets</a:t>
            </a:r>
            <a:endParaRPr sz="3000"/>
          </a:p>
          <a:p>
            <a:pPr marL="0" lvl="0" indent="0" algn="ctr" rtl="0">
              <a:spcBef>
                <a:spcPts val="0"/>
              </a:spcBef>
              <a:spcAft>
                <a:spcPts val="0"/>
              </a:spcAft>
              <a:buNone/>
            </a:pPr>
            <a:r>
              <a:rPr lang="en-GB" sz="3000"/>
              <a:t>Primroses</a:t>
            </a:r>
            <a:endParaRPr sz="3000"/>
          </a:p>
        </p:txBody>
      </p:sp>
      <p:pic>
        <p:nvPicPr>
          <p:cNvPr id="115" name="Google Shape;115;p21"/>
          <p:cNvPicPr preferRelativeResize="0"/>
          <p:nvPr/>
        </p:nvPicPr>
        <p:blipFill>
          <a:blip r:embed="rId3">
            <a:alphaModFix/>
          </a:blip>
          <a:stretch>
            <a:fillRect/>
          </a:stretch>
        </p:blipFill>
        <p:spPr>
          <a:xfrm>
            <a:off x="5674500" y="0"/>
            <a:ext cx="3469500" cy="2474700"/>
          </a:xfrm>
          <a:prstGeom prst="rect">
            <a:avLst/>
          </a:prstGeom>
          <a:noFill/>
          <a:ln>
            <a:noFill/>
          </a:ln>
        </p:spPr>
      </p:pic>
      <p:pic>
        <p:nvPicPr>
          <p:cNvPr id="116" name="Google Shape;116;p21"/>
          <p:cNvPicPr preferRelativeResize="0"/>
          <p:nvPr/>
        </p:nvPicPr>
        <p:blipFill>
          <a:blip r:embed="rId4">
            <a:alphaModFix/>
          </a:blip>
          <a:stretch>
            <a:fillRect/>
          </a:stretch>
        </p:blipFill>
        <p:spPr>
          <a:xfrm>
            <a:off x="0" y="0"/>
            <a:ext cx="3469500" cy="2474700"/>
          </a:xfrm>
          <a:prstGeom prst="rect">
            <a:avLst/>
          </a:prstGeom>
          <a:noFill/>
          <a:ln>
            <a:noFill/>
          </a:ln>
        </p:spPr>
      </p:pic>
      <p:pic>
        <p:nvPicPr>
          <p:cNvPr id="117" name="Google Shape;117;p21"/>
          <p:cNvPicPr preferRelativeResize="0"/>
          <p:nvPr/>
        </p:nvPicPr>
        <p:blipFill>
          <a:blip r:embed="rId5">
            <a:alphaModFix/>
          </a:blip>
          <a:stretch>
            <a:fillRect/>
          </a:stretch>
        </p:blipFill>
        <p:spPr>
          <a:xfrm>
            <a:off x="3469501" y="0"/>
            <a:ext cx="2205000" cy="1334400"/>
          </a:xfrm>
          <a:prstGeom prst="rect">
            <a:avLst/>
          </a:prstGeom>
          <a:noFill/>
          <a:ln>
            <a:noFill/>
          </a:ln>
        </p:spPr>
      </p:pic>
      <p:pic>
        <p:nvPicPr>
          <p:cNvPr id="118" name="Google Shape;118;p21"/>
          <p:cNvPicPr preferRelativeResize="0"/>
          <p:nvPr/>
        </p:nvPicPr>
        <p:blipFill>
          <a:blip r:embed="rId6">
            <a:alphaModFix/>
          </a:blip>
          <a:stretch>
            <a:fillRect/>
          </a:stretch>
        </p:blipFill>
        <p:spPr>
          <a:xfrm>
            <a:off x="-11" y="2483050"/>
            <a:ext cx="3469500" cy="2668800"/>
          </a:xfrm>
          <a:prstGeom prst="rect">
            <a:avLst/>
          </a:prstGeom>
          <a:noFill/>
          <a:ln>
            <a:noFill/>
          </a:ln>
        </p:spPr>
      </p:pic>
      <p:pic>
        <p:nvPicPr>
          <p:cNvPr id="119" name="Google Shape;119;p21"/>
          <p:cNvPicPr preferRelativeResize="0"/>
          <p:nvPr/>
        </p:nvPicPr>
        <p:blipFill>
          <a:blip r:embed="rId7">
            <a:alphaModFix/>
          </a:blip>
          <a:stretch>
            <a:fillRect/>
          </a:stretch>
        </p:blipFill>
        <p:spPr>
          <a:xfrm>
            <a:off x="5674500" y="2516400"/>
            <a:ext cx="3469500" cy="260212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414</Words>
  <Application>Microsoft Office PowerPoint</Application>
  <PresentationFormat>On-screen Show (16:9)</PresentationFormat>
  <Paragraphs>63</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Source Code Pro</vt:lpstr>
      <vt:lpstr>Arial</vt:lpstr>
      <vt:lpstr>Amatic SC</vt:lpstr>
      <vt:lpstr>Beach Day</vt:lpstr>
      <vt:lpstr>Biodiversity on Shanco Lane </vt:lpstr>
      <vt:lpstr>What We Did</vt:lpstr>
      <vt:lpstr>PowerPoint Presentation</vt:lpstr>
      <vt:lpstr>What Happened Next</vt:lpstr>
      <vt:lpstr>Biodiversity in Action at the O’Reilly’s !</vt:lpstr>
      <vt:lpstr>Our Den </vt:lpstr>
      <vt:lpstr>PowerPoint Presentation</vt:lpstr>
      <vt:lpstr>Wild flowers and trees</vt:lpstr>
      <vt:lpstr>Wild garlic Dandelions Violets Primroses</vt:lpstr>
      <vt:lpstr>Beach tree  OAK TREE SYCAMORE TREE </vt:lpstr>
      <vt:lpstr>PowerPoint Presentation</vt:lpstr>
      <vt:lpstr>The River</vt:lpstr>
      <vt:lpstr> There is a little entrance at the middle of the river for you to take rocks and throw them into the river. It ALSO FLOWS INTO THE BLACKWATER..  </vt:lpstr>
      <vt:lpstr>    We Love The Animals   </vt:lpstr>
      <vt:lpstr>All the animals on Shanco lane</vt:lpstr>
      <vt:lpstr>More animals to see</vt:lpstr>
      <vt:lpstr>We did darknes  Into light on  May 9th 2020  At 5:00 in the morning!</vt:lpstr>
      <vt:lpstr>The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on Shanco Lane</dc:title>
  <dc:creator>Eimer</dc:creator>
  <cp:lastModifiedBy>Emer Brennan</cp:lastModifiedBy>
  <cp:revision>3</cp:revision>
  <dcterms:modified xsi:type="dcterms:W3CDTF">2020-05-10T22:44:46Z</dcterms:modified>
</cp:coreProperties>
</file>