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FFFF"/>
    <a:srgbClr val="66FF66"/>
    <a:srgbClr val="FF6600"/>
    <a:srgbClr val="CC66FF"/>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B694C0B9-CF87-4D3A-8CB0-5CCE2AC7D0FE}" type="datetimeFigureOut">
              <a:rPr lang="en-GB"/>
              <a:pPr>
                <a:defRPr/>
              </a:pPr>
              <a:t>28/05/2014</a:t>
            </a:fld>
            <a:endParaRPr lang="en-GB"/>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GB"/>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29EA5E03-5961-479B-9AA4-EAD18929AF3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4878EA9-4AAD-4EBD-9699-47DE544F740E}" type="datetimeFigureOut">
              <a:rPr lang="en-GB"/>
              <a:pPr>
                <a:defRPr/>
              </a:pPr>
              <a:t>28/05/2014</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6D36C3F0-25A0-424C-9D8D-F89E41FCD6A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A87A7D9-AA4F-498A-88C8-682F16AA0C4B}" type="datetimeFigureOut">
              <a:rPr lang="en-GB"/>
              <a:pPr>
                <a:defRPr/>
              </a:pPr>
              <a:t>28/05/2014</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8BA8EB01-F7DB-451B-8977-7A2853C52F9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E8EFF303-8029-4433-94C1-25BD176D7FB9}" type="datetimeFigureOut">
              <a:rPr lang="en-GB"/>
              <a:pPr>
                <a:defRPr/>
              </a:pPr>
              <a:t>28/05/2014</a:t>
            </a:fld>
            <a:endParaRPr lang="en-GB"/>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B84A388-0C1E-4292-8FA7-8D02571F302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42408B3D-581C-4C0B-85A3-ED2E4748AEEE}" type="datetimeFigureOut">
              <a:rPr lang="en-GB"/>
              <a:pPr>
                <a:defRPr/>
              </a:pPr>
              <a:t>28/05/2014</a:t>
            </a:fld>
            <a:endParaRPr lang="en-GB"/>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GB"/>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037060FF-4914-4EE0-A8FE-7D98886F5309}"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2507E358-0CA2-46E3-93F6-5F8E342DEF3D}" type="datetimeFigureOut">
              <a:rPr lang="en-GB"/>
              <a:pPr>
                <a:defRPr/>
              </a:pPr>
              <a:t>28/05/2014</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5167B784-80DD-4BF0-BA48-F0E3476EC21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8757FC1E-2C2D-4B99-8F92-6A0F68CC408C}" type="datetimeFigureOut">
              <a:rPr lang="en-GB"/>
              <a:pPr>
                <a:defRPr/>
              </a:pPr>
              <a:t>28/05/2014</a:t>
            </a:fld>
            <a:endParaRPr lang="en-GB"/>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GB"/>
          </a:p>
        </p:txBody>
      </p:sp>
      <p:sp>
        <p:nvSpPr>
          <p:cNvPr id="9" name="Slide Number Placeholder 8"/>
          <p:cNvSpPr>
            <a:spLocks noGrp="1"/>
          </p:cNvSpPr>
          <p:nvPr>
            <p:ph type="sldNum" sz="quarter" idx="12"/>
          </p:nvPr>
        </p:nvSpPr>
        <p:spPr>
          <a:xfrm>
            <a:off x="7589838" y="6483350"/>
            <a:ext cx="503237" cy="301625"/>
          </a:xfrm>
        </p:spPr>
        <p:txBody>
          <a:bodyPr/>
          <a:lstStyle>
            <a:lvl1pPr algn="ctr">
              <a:defRPr smtClean="0"/>
            </a:lvl1pPr>
          </a:lstStyle>
          <a:p>
            <a:pPr>
              <a:defRPr/>
            </a:pPr>
            <a:fld id="{2417761C-E730-40AD-B200-A6C6C58AB615}"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4A19C99-00F2-4B69-B2AA-3D3E24AA2502}" type="datetimeFigureOut">
              <a:rPr lang="en-GB"/>
              <a:pPr>
                <a:defRPr/>
              </a:pPr>
              <a:t>28/05/2014</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32C77707-D3B0-4A5A-B4E6-601C6648F20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900752E-8297-4C47-8A73-3E79A5C84D66}" type="datetimeFigureOut">
              <a:rPr lang="en-GB"/>
              <a:pPr>
                <a:defRPr/>
              </a:pPr>
              <a:t>28/05/2014</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B935016B-A3CB-45E6-A991-183D0C004BD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smtClean="0"/>
            </a:lvl1pPr>
          </a:lstStyle>
          <a:p>
            <a:pPr>
              <a:defRPr/>
            </a:pPr>
            <a:fld id="{CC6E70B4-FD90-4CCF-8EFB-DED66E44E330}" type="datetimeFigureOut">
              <a:rPr lang="en-GB"/>
              <a:pPr>
                <a:defRPr/>
              </a:pPr>
              <a:t>28/05/2014</a:t>
            </a:fld>
            <a:endParaRPr lang="en-GB"/>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GB"/>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4ED3BF81-D9DA-4510-889A-4F72F1A1725E}"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smtClean="0"/>
            </a:lvl1pPr>
          </a:lstStyle>
          <a:p>
            <a:pPr>
              <a:defRPr/>
            </a:pPr>
            <a:fld id="{C6B3883C-8FBC-446F-B937-24ADF544361B}" type="datetimeFigureOut">
              <a:rPr lang="en-GB"/>
              <a:pPr>
                <a:defRPr/>
              </a:pPr>
              <a:t>28/05/2014</a:t>
            </a:fld>
            <a:endParaRPr lang="en-GB"/>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GB"/>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smtClean="0"/>
            </a:lvl1pPr>
          </a:lstStyle>
          <a:p>
            <a:pPr>
              <a:defRPr/>
            </a:pPr>
            <a:fld id="{6BD62094-1394-46D6-B8A8-2DB82FD4FE8A}"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617367CF-C634-4076-8F9C-EC235A369268}" type="datetimeFigureOut">
              <a:rPr lang="en-GB"/>
              <a:pPr>
                <a:defRPr/>
              </a:pPr>
              <a:t>28/05/2014</a:t>
            </a:fld>
            <a:endParaRPr lang="en-GB"/>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GB"/>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58558E62-50C8-46FD-926E-F88BBAFF19EA}"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15" r:id="rId6"/>
    <p:sldLayoutId id="2147483814" r:id="rId7"/>
    <p:sldLayoutId id="2147483821" r:id="rId8"/>
    <p:sldLayoutId id="2147483822" r:id="rId9"/>
    <p:sldLayoutId id="2147483813" r:id="rId10"/>
    <p:sldLayoutId id="2147483812"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chemeClr val="accent3">
                <a:lumMod val="60000"/>
                <a:lumOff val="40000"/>
              </a:schemeClr>
            </a:solidFill>
          </a:ln>
        </p:spPr>
        <p:txBody>
          <a:bodyPr/>
          <a:lstStyle/>
          <a:p>
            <a:pPr marL="484632" fontAlgn="auto">
              <a:spcAft>
                <a:spcPts val="0"/>
              </a:spcAft>
              <a:defRPr/>
            </a:pPr>
            <a:r>
              <a:rPr lang="en-GB" dirty="0" smtClean="0">
                <a:solidFill>
                  <a:schemeClr val="accent6">
                    <a:lumMod val="60000"/>
                    <a:lumOff val="40000"/>
                  </a:schemeClr>
                </a:solidFill>
              </a:rPr>
              <a:t>Bulgaria</a:t>
            </a:r>
            <a:r>
              <a:rPr lang="en-GB" dirty="0" smtClean="0">
                <a:solidFill>
                  <a:srgbClr val="66FF66"/>
                </a:solidFill>
              </a:rPr>
              <a:t> </a:t>
            </a:r>
            <a:endParaRPr lang="en-GB" dirty="0">
              <a:solidFill>
                <a:srgbClr val="66FF66"/>
              </a:solidFill>
            </a:endParaRPr>
          </a:p>
        </p:txBody>
      </p:sp>
      <p:sp>
        <p:nvSpPr>
          <p:cNvPr id="3" name="Subtitle 2"/>
          <p:cNvSpPr>
            <a:spLocks noGrp="1"/>
          </p:cNvSpPr>
          <p:nvPr>
            <p:ph type="subTitle" idx="1"/>
          </p:nvPr>
        </p:nvSpPr>
        <p:spPr>
          <a:ln>
            <a:solidFill>
              <a:schemeClr val="accent2">
                <a:lumMod val="60000"/>
                <a:lumOff val="40000"/>
              </a:schemeClr>
            </a:solidFill>
          </a:ln>
        </p:spPr>
        <p:txBody>
          <a:bodyPr>
            <a:normAutofit/>
          </a:bodyPr>
          <a:lstStyle/>
          <a:p>
            <a:pPr fontAlgn="auto">
              <a:spcAft>
                <a:spcPts val="0"/>
              </a:spcAft>
              <a:buFont typeface="Wingdings 2"/>
              <a:buNone/>
              <a:defRPr/>
            </a:pPr>
            <a:r>
              <a:rPr lang="en-GB" dirty="0" smtClean="0">
                <a:solidFill>
                  <a:schemeClr val="accent2">
                    <a:lumMod val="75000"/>
                  </a:schemeClr>
                </a:solidFill>
              </a:rPr>
              <a:t>This is my project on Bulgaria</a:t>
            </a:r>
            <a:r>
              <a:rPr lang="en-GB" dirty="0" smtClean="0">
                <a:solidFill>
                  <a:srgbClr val="00CCFF"/>
                </a:solidFill>
              </a:rPr>
              <a:t>.</a:t>
            </a:r>
            <a:endParaRPr lang="en-GB" dirty="0">
              <a:solidFill>
                <a:srgbClr val="00CCFF"/>
              </a:solidFill>
            </a:endParaRPr>
          </a:p>
        </p:txBody>
      </p:sp>
      <p:pic>
        <p:nvPicPr>
          <p:cNvPr id="13315" name="Picture 2"/>
          <p:cNvPicPr>
            <a:picLocks noChangeAspect="1" noChangeArrowheads="1"/>
          </p:cNvPicPr>
          <p:nvPr/>
        </p:nvPicPr>
        <p:blipFill>
          <a:blip r:embed="rId2"/>
          <a:srcRect/>
          <a:stretch>
            <a:fillRect/>
          </a:stretch>
        </p:blipFill>
        <p:spPr bwMode="auto">
          <a:xfrm>
            <a:off x="4140200" y="4508500"/>
            <a:ext cx="3095625" cy="2044700"/>
          </a:xfrm>
          <a:prstGeom prst="rect">
            <a:avLst/>
          </a:prstGeom>
          <a:noFill/>
          <a:ln w="9525">
            <a:noFill/>
            <a:miter lim="800000"/>
            <a:headEnd/>
            <a:tailEnd/>
          </a:ln>
        </p:spPr>
      </p:pic>
      <p:pic>
        <p:nvPicPr>
          <p:cNvPr id="13316" name="Picture 3"/>
          <p:cNvPicPr>
            <a:picLocks noChangeAspect="1" noChangeArrowheads="1"/>
          </p:cNvPicPr>
          <p:nvPr/>
        </p:nvPicPr>
        <p:blipFill>
          <a:blip r:embed="rId3"/>
          <a:srcRect/>
          <a:stretch>
            <a:fillRect/>
          </a:stretch>
        </p:blipFill>
        <p:spPr bwMode="auto">
          <a:xfrm>
            <a:off x="395288" y="4292600"/>
            <a:ext cx="3149600" cy="226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n-GB" dirty="0" smtClean="0">
                <a:solidFill>
                  <a:schemeClr val="accent3">
                    <a:lumMod val="60000"/>
                    <a:lumOff val="40000"/>
                  </a:schemeClr>
                </a:solidFill>
              </a:rPr>
              <a:t>The Bulgarian flag.</a:t>
            </a:r>
            <a:endParaRPr lang="en-GB" dirty="0">
              <a:solidFill>
                <a:schemeClr val="accent3">
                  <a:lumMod val="60000"/>
                  <a:lumOff val="40000"/>
                </a:schemeClr>
              </a:solidFill>
            </a:endParaRPr>
          </a:p>
        </p:txBody>
      </p:sp>
      <p:sp>
        <p:nvSpPr>
          <p:cNvPr id="3" name="Content Placeholder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en-GB" dirty="0" smtClean="0">
                <a:solidFill>
                  <a:schemeClr val="accent6">
                    <a:lumMod val="60000"/>
                    <a:lumOff val="40000"/>
                  </a:schemeClr>
                </a:solidFill>
              </a:rPr>
              <a:t>The Bulgarian flag is </a:t>
            </a:r>
          </a:p>
          <a:p>
            <a:pPr marL="0" indent="0" fontAlgn="auto">
              <a:spcAft>
                <a:spcPts val="0"/>
              </a:spcAft>
              <a:buFont typeface="Wingdings 2"/>
              <a:buNone/>
              <a:defRPr/>
            </a:pPr>
            <a:r>
              <a:rPr lang="en-GB" dirty="0" smtClean="0">
                <a:solidFill>
                  <a:schemeClr val="accent6">
                    <a:lumMod val="60000"/>
                    <a:lumOff val="40000"/>
                  </a:schemeClr>
                </a:solidFill>
              </a:rPr>
              <a:t>white, green and red.</a:t>
            </a:r>
          </a:p>
          <a:p>
            <a:pPr marL="0" indent="0" fontAlgn="auto">
              <a:spcAft>
                <a:spcPts val="0"/>
              </a:spcAft>
              <a:buFont typeface="Wingdings 2"/>
              <a:buNone/>
              <a:defRPr/>
            </a:pPr>
            <a:r>
              <a:rPr lang="en-GB" dirty="0" smtClean="0">
                <a:solidFill>
                  <a:schemeClr val="accent6">
                    <a:lumMod val="60000"/>
                    <a:lumOff val="40000"/>
                  </a:schemeClr>
                </a:solidFill>
              </a:rPr>
              <a:t>In the middle of it there</a:t>
            </a:r>
          </a:p>
          <a:p>
            <a:pPr marL="0" indent="0" fontAlgn="auto">
              <a:spcAft>
                <a:spcPts val="0"/>
              </a:spcAft>
              <a:buFont typeface="Wingdings 2"/>
              <a:buNone/>
              <a:defRPr/>
            </a:pPr>
            <a:r>
              <a:rPr lang="en-GB" dirty="0" smtClean="0">
                <a:solidFill>
                  <a:schemeClr val="accent6">
                    <a:lumMod val="60000"/>
                    <a:lumOff val="40000"/>
                  </a:schemeClr>
                </a:solidFill>
              </a:rPr>
              <a:t> is a badge. </a:t>
            </a:r>
            <a:endParaRPr lang="en-GB" dirty="0">
              <a:solidFill>
                <a:schemeClr val="accent6">
                  <a:lumMod val="60000"/>
                  <a:lumOff val="40000"/>
                </a:schemeClr>
              </a:solidFill>
            </a:endParaRPr>
          </a:p>
        </p:txBody>
      </p:sp>
      <p:pic>
        <p:nvPicPr>
          <p:cNvPr id="14339" name="Picture 2"/>
          <p:cNvPicPr>
            <a:picLocks noChangeAspect="1" noChangeArrowheads="1"/>
          </p:cNvPicPr>
          <p:nvPr/>
        </p:nvPicPr>
        <p:blipFill>
          <a:blip r:embed="rId2"/>
          <a:srcRect/>
          <a:stretch>
            <a:fillRect/>
          </a:stretch>
        </p:blipFill>
        <p:spPr bwMode="auto">
          <a:xfrm>
            <a:off x="4859338" y="1700213"/>
            <a:ext cx="3632200" cy="27368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n-GB" dirty="0" smtClean="0">
                <a:solidFill>
                  <a:srgbClr val="FFC000"/>
                </a:solidFill>
              </a:rPr>
              <a:t>Bulgarian food</a:t>
            </a:r>
            <a:endParaRPr lang="en-GB" dirty="0">
              <a:solidFill>
                <a:srgbClr val="FFC000"/>
              </a:solidFill>
            </a:endParaRPr>
          </a:p>
        </p:txBody>
      </p:sp>
      <p:sp>
        <p:nvSpPr>
          <p:cNvPr id="3" name="Content Placeholder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en-GB" dirty="0" smtClean="0">
                <a:solidFill>
                  <a:schemeClr val="accent2">
                    <a:lumMod val="60000"/>
                    <a:lumOff val="40000"/>
                  </a:schemeClr>
                </a:solidFill>
              </a:rPr>
              <a:t>In Bulgaria they eat different types of food like kavarma (a meat and onion stew), shopska salata (a salad with white cheese, cucumber, peppers and tomato), bob chorba (a bean and chilli soup), banitza (pastry with white cheese) and kiselo maliko (yoghurt)</a:t>
            </a:r>
            <a:endParaRPr lang="en-GB" dirty="0">
              <a:solidFill>
                <a:schemeClr val="accent2">
                  <a:lumMod val="60000"/>
                  <a:lumOff val="40000"/>
                </a:schemeClr>
              </a:solidFill>
            </a:endParaRPr>
          </a:p>
        </p:txBody>
      </p:sp>
      <p:pic>
        <p:nvPicPr>
          <p:cNvPr id="15363" name="Picture 2"/>
          <p:cNvPicPr>
            <a:picLocks noChangeAspect="1" noChangeArrowheads="1"/>
          </p:cNvPicPr>
          <p:nvPr/>
        </p:nvPicPr>
        <p:blipFill>
          <a:blip r:embed="rId2"/>
          <a:srcRect/>
          <a:stretch>
            <a:fillRect/>
          </a:stretch>
        </p:blipFill>
        <p:spPr bwMode="auto">
          <a:xfrm>
            <a:off x="5724525" y="115888"/>
            <a:ext cx="2447925" cy="1770062"/>
          </a:xfrm>
          <a:prstGeom prst="rect">
            <a:avLst/>
          </a:prstGeom>
          <a:noFill/>
          <a:ln w="9525">
            <a:noFill/>
            <a:miter lim="800000"/>
            <a:headEnd/>
            <a:tailEnd/>
          </a:ln>
        </p:spPr>
      </p:pic>
      <p:pic>
        <p:nvPicPr>
          <p:cNvPr id="15364" name="Picture 3"/>
          <p:cNvPicPr>
            <a:picLocks noChangeAspect="1" noChangeArrowheads="1"/>
          </p:cNvPicPr>
          <p:nvPr/>
        </p:nvPicPr>
        <p:blipFill>
          <a:blip r:embed="rId3"/>
          <a:srcRect/>
          <a:stretch>
            <a:fillRect/>
          </a:stretch>
        </p:blipFill>
        <p:spPr bwMode="auto">
          <a:xfrm>
            <a:off x="1403350" y="5013325"/>
            <a:ext cx="2376488" cy="15843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149080"/>
            <a:ext cx="7920880" cy="1800200"/>
          </a:xfrm>
        </p:spPr>
        <p:txBody>
          <a:bodyPr/>
          <a:lstStyle/>
          <a:p>
            <a:pPr marL="484632" fontAlgn="auto">
              <a:spcAft>
                <a:spcPts val="0"/>
              </a:spcAft>
              <a:defRPr/>
            </a:pPr>
            <a:r>
              <a:rPr lang="en-GB" dirty="0" smtClean="0">
                <a:solidFill>
                  <a:srgbClr val="FFC000"/>
                </a:solidFill>
              </a:rPr>
              <a:t>The capital of </a:t>
            </a:r>
            <a:r>
              <a:rPr lang="en-GB" dirty="0">
                <a:solidFill>
                  <a:srgbClr val="FFC000"/>
                </a:solidFill>
              </a:rPr>
              <a:t>B</a:t>
            </a:r>
            <a:r>
              <a:rPr lang="en-GB" dirty="0" smtClean="0">
                <a:solidFill>
                  <a:srgbClr val="FFC000"/>
                </a:solidFill>
              </a:rPr>
              <a:t>ulgaria</a:t>
            </a:r>
            <a:endParaRPr lang="en-GB" dirty="0">
              <a:solidFill>
                <a:srgbClr val="FFC000"/>
              </a:solidFill>
            </a:endParaRPr>
          </a:p>
        </p:txBody>
      </p:sp>
      <p:sp>
        <p:nvSpPr>
          <p:cNvPr id="3" name="Content Placeholder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en-GB" sz="2800" dirty="0" smtClean="0">
                <a:solidFill>
                  <a:schemeClr val="accent6">
                    <a:lumMod val="60000"/>
                    <a:lumOff val="40000"/>
                  </a:schemeClr>
                </a:solidFill>
              </a:rPr>
              <a:t>Sofia is the capital of Bulgaria. It is also the largest city in the country. Sofia has many different names. When the Romans invaded it a long time ago they called it </a:t>
            </a:r>
            <a:r>
              <a:rPr lang="en-GB" sz="2800" dirty="0" err="1" smtClean="0">
                <a:solidFill>
                  <a:schemeClr val="accent6">
                    <a:lumMod val="60000"/>
                    <a:lumOff val="40000"/>
                  </a:schemeClr>
                </a:solidFill>
              </a:rPr>
              <a:t>Serdica</a:t>
            </a:r>
            <a:r>
              <a:rPr lang="en-GB" sz="2800" dirty="0" smtClean="0">
                <a:solidFill>
                  <a:schemeClr val="accent6">
                    <a:lumMod val="60000"/>
                    <a:lumOff val="40000"/>
                  </a:schemeClr>
                </a:solidFill>
              </a:rPr>
              <a:t>. This name came from a tribe of people that settled there.   </a:t>
            </a:r>
            <a:endParaRPr lang="en-GB" sz="2800" dirty="0">
              <a:solidFill>
                <a:schemeClr val="accent6">
                  <a:lumMod val="60000"/>
                  <a:lumOff val="40000"/>
                </a:schemeClr>
              </a:solidFill>
            </a:endParaRPr>
          </a:p>
        </p:txBody>
      </p:sp>
      <p:pic>
        <p:nvPicPr>
          <p:cNvPr id="16387" name="Picture 3"/>
          <p:cNvPicPr>
            <a:picLocks noChangeAspect="1" noChangeArrowheads="1"/>
          </p:cNvPicPr>
          <p:nvPr/>
        </p:nvPicPr>
        <p:blipFill>
          <a:blip r:embed="rId2"/>
          <a:srcRect/>
          <a:stretch>
            <a:fillRect/>
          </a:stretch>
        </p:blipFill>
        <p:spPr bwMode="auto">
          <a:xfrm>
            <a:off x="1116013" y="115888"/>
            <a:ext cx="2519362" cy="1681162"/>
          </a:xfrm>
          <a:prstGeom prst="rect">
            <a:avLst/>
          </a:prstGeom>
          <a:noFill/>
          <a:ln w="9525">
            <a:noFill/>
            <a:miter lim="800000"/>
            <a:headEnd/>
            <a:tailEnd/>
          </a:ln>
        </p:spPr>
      </p:pic>
      <p:pic>
        <p:nvPicPr>
          <p:cNvPr id="16388" name="Picture 4"/>
          <p:cNvPicPr>
            <a:picLocks noChangeAspect="1" noChangeArrowheads="1"/>
          </p:cNvPicPr>
          <p:nvPr/>
        </p:nvPicPr>
        <p:blipFill>
          <a:blip r:embed="rId3"/>
          <a:srcRect/>
          <a:stretch>
            <a:fillRect/>
          </a:stretch>
        </p:blipFill>
        <p:spPr bwMode="auto">
          <a:xfrm>
            <a:off x="6592888" y="4759325"/>
            <a:ext cx="2160587" cy="19462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n-GB" dirty="0" smtClean="0">
                <a:solidFill>
                  <a:schemeClr val="accent1">
                    <a:tint val="83000"/>
                    <a:satMod val="150000"/>
                  </a:schemeClr>
                </a:solidFill>
              </a:rPr>
              <a:t>Bulgarian cars</a:t>
            </a:r>
            <a:endParaRPr lang="en-GB" dirty="0">
              <a:solidFill>
                <a:schemeClr val="accent1">
                  <a:tint val="83000"/>
                  <a:satMod val="150000"/>
                </a:schemeClr>
              </a:solidFill>
            </a:endParaRPr>
          </a:p>
        </p:txBody>
      </p:sp>
      <p:sp>
        <p:nvSpPr>
          <p:cNvPr id="17410" name="Content Placeholder 2"/>
          <p:cNvSpPr>
            <a:spLocks noGrp="1"/>
          </p:cNvSpPr>
          <p:nvPr>
            <p:ph idx="1"/>
          </p:nvPr>
        </p:nvSpPr>
        <p:spPr>
          <a:xfrm>
            <a:off x="457200" y="1882775"/>
            <a:ext cx="8229600" cy="4572000"/>
          </a:xfrm>
        </p:spPr>
        <p:txBody>
          <a:bodyPr/>
          <a:lstStyle/>
          <a:p>
            <a:endParaRPr lang="en-GB" smtClean="0"/>
          </a:p>
        </p:txBody>
      </p:sp>
      <p:pic>
        <p:nvPicPr>
          <p:cNvPr id="17411" name="Picture 2"/>
          <p:cNvPicPr>
            <a:picLocks noChangeAspect="1" noChangeArrowheads="1"/>
          </p:cNvPicPr>
          <p:nvPr/>
        </p:nvPicPr>
        <p:blipFill>
          <a:blip r:embed="rId2"/>
          <a:srcRect/>
          <a:stretch>
            <a:fillRect/>
          </a:stretch>
        </p:blipFill>
        <p:spPr bwMode="auto">
          <a:xfrm>
            <a:off x="1403350" y="1700213"/>
            <a:ext cx="2525713" cy="2332037"/>
          </a:xfrm>
          <a:prstGeom prst="rect">
            <a:avLst/>
          </a:prstGeom>
          <a:noFill/>
          <a:ln w="9525">
            <a:noFill/>
            <a:miter lim="800000"/>
            <a:headEnd/>
            <a:tailEnd/>
          </a:ln>
        </p:spPr>
      </p:pic>
      <p:pic>
        <p:nvPicPr>
          <p:cNvPr id="17412" name="Picture 3"/>
          <p:cNvPicPr>
            <a:picLocks noChangeAspect="1" noChangeArrowheads="1"/>
          </p:cNvPicPr>
          <p:nvPr/>
        </p:nvPicPr>
        <p:blipFill>
          <a:blip r:embed="rId3"/>
          <a:srcRect/>
          <a:stretch>
            <a:fillRect/>
          </a:stretch>
        </p:blipFill>
        <p:spPr bwMode="auto">
          <a:xfrm>
            <a:off x="4932363" y="2112963"/>
            <a:ext cx="3365500" cy="1919287"/>
          </a:xfrm>
          <a:prstGeom prst="rect">
            <a:avLst/>
          </a:prstGeom>
          <a:noFill/>
          <a:ln w="9525">
            <a:noFill/>
            <a:miter lim="800000"/>
            <a:headEnd/>
            <a:tailEnd/>
          </a:ln>
        </p:spPr>
      </p:pic>
      <p:pic>
        <p:nvPicPr>
          <p:cNvPr id="17413" name="Picture 4"/>
          <p:cNvPicPr>
            <a:picLocks noChangeAspect="1" noChangeArrowheads="1"/>
          </p:cNvPicPr>
          <p:nvPr/>
        </p:nvPicPr>
        <p:blipFill>
          <a:blip r:embed="rId4"/>
          <a:srcRect/>
          <a:stretch>
            <a:fillRect/>
          </a:stretch>
        </p:blipFill>
        <p:spPr bwMode="auto">
          <a:xfrm>
            <a:off x="3779838" y="4594225"/>
            <a:ext cx="2460625" cy="1658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n-GB" dirty="0" smtClean="0">
                <a:solidFill>
                  <a:schemeClr val="accent1">
                    <a:tint val="83000"/>
                    <a:satMod val="150000"/>
                  </a:schemeClr>
                </a:solidFill>
              </a:rPr>
              <a:t>Bulgarian fashion</a:t>
            </a:r>
            <a:endParaRPr lang="en-GB" dirty="0">
              <a:solidFill>
                <a:schemeClr val="accent1">
                  <a:tint val="83000"/>
                  <a:satMod val="150000"/>
                </a:schemeClr>
              </a:solidFill>
            </a:endParaRPr>
          </a:p>
        </p:txBody>
      </p:sp>
      <p:sp>
        <p:nvSpPr>
          <p:cNvPr id="18434" name="Content Placeholder 2"/>
          <p:cNvSpPr>
            <a:spLocks noGrp="1"/>
          </p:cNvSpPr>
          <p:nvPr>
            <p:ph idx="1"/>
          </p:nvPr>
        </p:nvSpPr>
        <p:spPr>
          <a:xfrm>
            <a:off x="457200" y="1882775"/>
            <a:ext cx="8229600" cy="4572000"/>
          </a:xfrm>
        </p:spPr>
        <p:txBody>
          <a:bodyPr/>
          <a:lstStyle/>
          <a:p>
            <a:r>
              <a:rPr lang="en-GB" smtClean="0">
                <a:solidFill>
                  <a:srgbClr val="FF6600"/>
                </a:solidFill>
              </a:rPr>
              <a:t>In Bulgaria most of the girls wear the same clothes. They wear long dresses with long baggy sleeves. </a:t>
            </a:r>
          </a:p>
        </p:txBody>
      </p:sp>
      <p:pic>
        <p:nvPicPr>
          <p:cNvPr id="18435" name="Picture 2"/>
          <p:cNvPicPr>
            <a:picLocks noChangeAspect="1" noChangeArrowheads="1"/>
          </p:cNvPicPr>
          <p:nvPr/>
        </p:nvPicPr>
        <p:blipFill>
          <a:blip r:embed="rId2"/>
          <a:srcRect/>
          <a:stretch>
            <a:fillRect/>
          </a:stretch>
        </p:blipFill>
        <p:spPr bwMode="auto">
          <a:xfrm>
            <a:off x="1403350" y="3284538"/>
            <a:ext cx="2124075" cy="2849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n-GB" dirty="0" smtClean="0">
                <a:solidFill>
                  <a:srgbClr val="FFFF66"/>
                </a:solidFill>
              </a:rPr>
              <a:t>Tourism in Bulgaria.</a:t>
            </a:r>
            <a:endParaRPr lang="en-GB" dirty="0">
              <a:solidFill>
                <a:srgbClr val="FFFF66"/>
              </a:solidFill>
            </a:endParaRPr>
          </a:p>
        </p:txBody>
      </p:sp>
      <p:pic>
        <p:nvPicPr>
          <p:cNvPr id="19458" name="Picture 2"/>
          <p:cNvPicPr>
            <a:picLocks noGrp="1" noChangeAspect="1" noChangeArrowheads="1"/>
          </p:cNvPicPr>
          <p:nvPr>
            <p:ph idx="1"/>
          </p:nvPr>
        </p:nvPicPr>
        <p:blipFill>
          <a:blip r:embed="rId2"/>
          <a:srcRect/>
          <a:stretch>
            <a:fillRect/>
          </a:stretch>
        </p:blipFill>
        <p:spPr>
          <a:xfrm>
            <a:off x="827088" y="1557338"/>
            <a:ext cx="3517900" cy="2303462"/>
          </a:xfrm>
        </p:spPr>
      </p:pic>
      <p:pic>
        <p:nvPicPr>
          <p:cNvPr id="19459" name="Picture 3"/>
          <p:cNvPicPr>
            <a:picLocks noChangeAspect="1" noChangeArrowheads="1"/>
          </p:cNvPicPr>
          <p:nvPr/>
        </p:nvPicPr>
        <p:blipFill>
          <a:blip r:embed="rId3"/>
          <a:srcRect/>
          <a:stretch>
            <a:fillRect/>
          </a:stretch>
        </p:blipFill>
        <p:spPr bwMode="auto">
          <a:xfrm>
            <a:off x="4868863" y="3716338"/>
            <a:ext cx="3600450" cy="2665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n-GB" dirty="0" smtClean="0">
                <a:solidFill>
                  <a:srgbClr val="00FFFF"/>
                </a:solidFill>
              </a:rPr>
              <a:t>Bulgarian language. </a:t>
            </a:r>
            <a:endParaRPr lang="en-GB" dirty="0">
              <a:solidFill>
                <a:srgbClr val="00FFFF"/>
              </a:solidFill>
            </a:endParaRPr>
          </a:p>
        </p:txBody>
      </p:sp>
      <p:sp>
        <p:nvSpPr>
          <p:cNvPr id="20482" name="Content Placeholder 2"/>
          <p:cNvSpPr>
            <a:spLocks noGrp="1"/>
          </p:cNvSpPr>
          <p:nvPr>
            <p:ph idx="1"/>
          </p:nvPr>
        </p:nvSpPr>
        <p:spPr>
          <a:xfrm>
            <a:off x="457200" y="1882775"/>
            <a:ext cx="8229600" cy="4572000"/>
          </a:xfrm>
        </p:spPr>
        <p:txBody>
          <a:bodyPr/>
          <a:lstStyle/>
          <a:p>
            <a:r>
              <a:rPr lang="en-GB" smtClean="0">
                <a:solidFill>
                  <a:srgbClr val="66FF66"/>
                </a:solidFill>
              </a:rPr>
              <a:t>        hello = </a:t>
            </a:r>
            <a:r>
              <a:rPr lang="az-Cyrl-AZ" smtClean="0">
                <a:solidFill>
                  <a:srgbClr val="66FF66"/>
                </a:solidFill>
              </a:rPr>
              <a:t>здравей</a:t>
            </a:r>
            <a:endParaRPr lang="en-GB" smtClean="0">
              <a:solidFill>
                <a:srgbClr val="66FF66"/>
              </a:solidFill>
            </a:endParaRPr>
          </a:p>
          <a:p>
            <a:r>
              <a:rPr lang="en-GB" smtClean="0">
                <a:solidFill>
                  <a:srgbClr val="66FF66"/>
                </a:solidFill>
              </a:rPr>
              <a:t>        how are you = </a:t>
            </a:r>
            <a:r>
              <a:rPr lang="az-Cyrl-AZ" smtClean="0">
                <a:solidFill>
                  <a:srgbClr val="66FF66"/>
                </a:solidFill>
              </a:rPr>
              <a:t>как сте</a:t>
            </a:r>
            <a:endParaRPr lang="en-GB" smtClean="0">
              <a:solidFill>
                <a:srgbClr val="66FF66"/>
              </a:solidFill>
            </a:endParaRPr>
          </a:p>
          <a:p>
            <a:r>
              <a:rPr lang="en-GB" smtClean="0">
                <a:solidFill>
                  <a:srgbClr val="66FF66"/>
                </a:solidFill>
              </a:rPr>
              <a:t>        I like chips = </a:t>
            </a:r>
            <a:r>
              <a:rPr lang="az-Cyrl-AZ" smtClean="0">
                <a:solidFill>
                  <a:srgbClr val="66FF66"/>
                </a:solidFill>
              </a:rPr>
              <a:t>Харесва ми чипове</a:t>
            </a:r>
            <a:endParaRPr lang="en-GB" smtClean="0">
              <a:solidFill>
                <a:srgbClr val="66FF66"/>
              </a:solidFill>
            </a:endParaRPr>
          </a:p>
          <a:p>
            <a:r>
              <a:rPr lang="en-GB" smtClean="0">
                <a:solidFill>
                  <a:srgbClr val="66FF66"/>
                </a:solidFill>
              </a:rPr>
              <a:t>What age are you? = </a:t>
            </a:r>
            <a:r>
              <a:rPr lang="az-Cyrl-AZ" smtClean="0">
                <a:solidFill>
                  <a:srgbClr val="66FF66"/>
                </a:solidFill>
              </a:rPr>
              <a:t>каква възраст сте?</a:t>
            </a:r>
            <a:endParaRPr lang="en-GB" smtClean="0">
              <a:solidFill>
                <a:srgbClr val="66FF66"/>
              </a:solidFill>
            </a:endParaRPr>
          </a:p>
          <a:p>
            <a:r>
              <a:rPr lang="en-GB" smtClean="0">
                <a:solidFill>
                  <a:srgbClr val="66FF66"/>
                </a:solidFill>
              </a:rPr>
              <a:t>My friends are… = </a:t>
            </a:r>
            <a:r>
              <a:rPr lang="az-Cyrl-AZ" smtClean="0">
                <a:solidFill>
                  <a:srgbClr val="66FF66"/>
                </a:solidFill>
              </a:rPr>
              <a:t>моите приятели са ...</a:t>
            </a:r>
            <a:endParaRPr lang="en-GB" smtClean="0">
              <a:solidFill>
                <a:srgbClr val="66FF66"/>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n-GB" dirty="0" smtClean="0">
                <a:solidFill>
                  <a:schemeClr val="accent1">
                    <a:tint val="83000"/>
                    <a:satMod val="150000"/>
                  </a:schemeClr>
                </a:solidFill>
              </a:rPr>
              <a:t>         The </a:t>
            </a:r>
            <a:r>
              <a:rPr lang="en-GB" dirty="0">
                <a:solidFill>
                  <a:schemeClr val="accent1">
                    <a:tint val="83000"/>
                    <a:satMod val="150000"/>
                  </a:schemeClr>
                </a:solidFill>
              </a:rPr>
              <a:t>E</a:t>
            </a:r>
            <a:r>
              <a:rPr lang="en-GB" dirty="0" smtClean="0">
                <a:solidFill>
                  <a:schemeClr val="accent1">
                    <a:tint val="83000"/>
                    <a:satMod val="150000"/>
                  </a:schemeClr>
                </a:solidFill>
              </a:rPr>
              <a:t>nd!</a:t>
            </a:r>
            <a:endParaRPr lang="en-GB"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a:bodyPr>
          <a:lstStyle/>
          <a:p>
            <a:r>
              <a:rPr lang="en-GB" smtClean="0">
                <a:solidFill>
                  <a:srgbClr val="005BD3"/>
                </a:solidFill>
              </a:rPr>
              <a:t>Thank you for reading my Europe project on Bulgaria.</a:t>
            </a:r>
          </a:p>
          <a:p>
            <a:endParaRPr lang="en-GB" smtClean="0"/>
          </a:p>
          <a:p>
            <a:endParaRPr lang="en-GB" smtClean="0"/>
          </a:p>
          <a:p>
            <a:pPr algn="ctr"/>
            <a:r>
              <a:rPr lang="en-GB" smtClean="0">
                <a:solidFill>
                  <a:srgbClr val="D519FF"/>
                </a:solidFill>
              </a:rPr>
              <a:t>The end.</a:t>
            </a:r>
          </a:p>
          <a:p>
            <a:pPr algn="ctr"/>
            <a:r>
              <a:rPr lang="en-GB" smtClean="0">
                <a:solidFill>
                  <a:srgbClr val="D519FF"/>
                </a:solidFill>
              </a:rPr>
              <a:t>By Eve </a:t>
            </a:r>
          </a:p>
          <a:p>
            <a:endParaRPr lang="en-GB"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129</TotalTime>
  <Words>160</Words>
  <Application>Microsoft Office PowerPoint</Application>
  <PresentationFormat>On-screen Show (4:3)</PresentationFormat>
  <Paragraphs>17</Paragraphs>
  <Slides>9</Slides>
  <Notes>0</Notes>
  <HiddenSlides>0</HiddenSlides>
  <MMClips>0</MMClips>
  <ScaleCrop>false</ScaleCrop>
  <HeadingPairs>
    <vt:vector size="6" baseType="variant">
      <vt:variant>
        <vt:lpstr>Fonts Used</vt:lpstr>
      </vt:variant>
      <vt:variant>
        <vt:i4>5</vt:i4>
      </vt:variant>
      <vt:variant>
        <vt:lpstr>Design Template</vt:lpstr>
      </vt:variant>
      <vt:variant>
        <vt:i4>8</vt:i4>
      </vt:variant>
      <vt:variant>
        <vt:lpstr>Slide Titles</vt:lpstr>
      </vt:variant>
      <vt:variant>
        <vt:i4>9</vt:i4>
      </vt:variant>
    </vt:vector>
  </HeadingPairs>
  <TitlesOfParts>
    <vt:vector size="22" baseType="lpstr">
      <vt:lpstr>Century Gothic</vt:lpstr>
      <vt:lpstr>Arial</vt:lpstr>
      <vt:lpstr>Wingdings 2</vt:lpstr>
      <vt:lpstr>Verdana</vt:lpstr>
      <vt:lpstr>Calibri</vt:lpstr>
      <vt:lpstr>Verve</vt:lpstr>
      <vt:lpstr>Verve</vt:lpstr>
      <vt:lpstr>Verve</vt:lpstr>
      <vt:lpstr>Verve</vt:lpstr>
      <vt:lpstr>Verve</vt:lpstr>
      <vt:lpstr>Verve</vt:lpstr>
      <vt:lpstr>Verve</vt:lpstr>
      <vt:lpstr>Verve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Bulgaria</dc:title>
  <dc:creator>user8</dc:creator>
  <cp:lastModifiedBy>ADMIN</cp:lastModifiedBy>
  <cp:revision>13</cp:revision>
  <dcterms:created xsi:type="dcterms:W3CDTF">2014-03-11T14:29:32Z</dcterms:created>
  <dcterms:modified xsi:type="dcterms:W3CDTF">2014-05-28T21:23:13Z</dcterms:modified>
</cp:coreProperties>
</file>