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5" r:id="rId8"/>
    <p:sldId id="261" r:id="rId9"/>
    <p:sldId id="262" r:id="rId10"/>
    <p:sldId id="264"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32A90E2-45EB-4DEE-B8A9-46EF6180BDC9}" type="datetimeFigureOut">
              <a:rPr lang="en-GB"/>
              <a:pPr>
                <a:defRPr/>
              </a:pPr>
              <a:t>28/05/2014</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4AE8A27A-37E0-4E63-891D-42A340161F1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83AA4A-5550-4824-B82F-4551F630D6D4}"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230BE0C9-BEF6-4D94-946E-201F738959F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7D372-8EA0-480F-8734-E3E06866F9FC}"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020FA162-7B78-4E19-8331-92403F92264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2E916FD-939F-49C0-BB0B-56C36FF1CB1E}"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0B112AC1-2868-4D71-B4C5-D54FB446477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0D57A6A3-FE6B-460F-BC5D-2B1854A0449E}" type="datetimeFigureOut">
              <a:rPr lang="en-GB"/>
              <a:pPr>
                <a:defRPr/>
              </a:pPr>
              <a:t>28/05/2014</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6F0B0D5F-A3EC-42FA-89B0-0C882672A64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5C9482F8-4545-4D28-A58C-D22D9A3E2FDC}" type="datetimeFigureOut">
              <a:rPr lang="en-GB"/>
              <a:pPr>
                <a:defRPr/>
              </a:pPr>
              <a:t>28/05/2014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960B48AB-4502-4979-B257-DFA86FF6AE4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327CCE3-DBFA-42E6-9E81-19A49E4A67FF}" type="datetimeFigureOut">
              <a:rPr lang="en-GB"/>
              <a:pPr>
                <a:defRPr/>
              </a:pPr>
              <a:t>28/05/2014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ln/>
        </p:spPr>
        <p:txBody>
          <a:bodyPr/>
          <a:lstStyle>
            <a:lvl1pPr>
              <a:defRPr/>
            </a:lvl1pPr>
          </a:lstStyle>
          <a:p>
            <a:pPr>
              <a:defRPr/>
            </a:pPr>
            <a:fld id="{D2673738-766A-4647-93AB-802650D59E7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BE12C-FD19-47B1-9851-0099C9C04828}" type="datetimeFigureOut">
              <a:rPr lang="en-GB"/>
              <a:pPr>
                <a:defRPr/>
              </a:pPr>
              <a:t>28/05/2014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ln/>
        </p:spPr>
        <p:txBody>
          <a:bodyPr/>
          <a:lstStyle>
            <a:lvl1pPr>
              <a:defRPr/>
            </a:lvl1pPr>
          </a:lstStyle>
          <a:p>
            <a:pPr>
              <a:defRPr/>
            </a:pPr>
            <a:fld id="{B1C166B5-D4E6-45C6-A7B9-9C65165D9EB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C0EC72-EB2A-4377-A25D-B67677308E3C}" type="datetimeFigureOut">
              <a:rPr lang="en-GB"/>
              <a:pPr>
                <a:defRPr/>
              </a:pPr>
              <a:t>28/05/2014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a:ln/>
        </p:spPr>
        <p:txBody>
          <a:bodyPr/>
          <a:lstStyle>
            <a:lvl1pPr>
              <a:defRPr/>
            </a:lvl1pPr>
          </a:lstStyle>
          <a:p>
            <a:pPr>
              <a:defRPr/>
            </a:pPr>
            <a:fld id="{2C833D7F-85E5-45A7-86A3-289DCC1D97C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D24296E1-54DF-4835-BC15-0B9EDAE9A5DB}" type="datetimeFigureOut">
              <a:rPr lang="en-GB"/>
              <a:pPr>
                <a:defRPr/>
              </a:pPr>
              <a:t>28/05/2014</a:t>
            </a:fld>
            <a:endParaRPr lang="en-GB"/>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AEB49B23-3734-4F79-9419-607E22A4010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34192663-2643-4FC1-9F79-F292E6D80999}" type="datetimeFigureOut">
              <a:rPr lang="en-GB"/>
              <a:pPr>
                <a:defRPr/>
              </a:pPr>
              <a:t>28/05/2014</a:t>
            </a:fld>
            <a:endParaRPr lang="en-GB"/>
          </a:p>
        </p:txBody>
      </p:sp>
      <p:sp>
        <p:nvSpPr>
          <p:cNvPr id="8" name="Footer Placeholder 5"/>
          <p:cNvSpPr>
            <a:spLocks noGrp="1"/>
          </p:cNvSpPr>
          <p:nvPr>
            <p:ph type="ftr" sz="quarter" idx="16"/>
          </p:nvPr>
        </p:nvSpPr>
        <p:spPr/>
        <p:txBody>
          <a:bodyPr/>
          <a:lstStyle>
            <a:lvl1pPr>
              <a:defRPr/>
            </a:lvl1pPr>
          </a:lstStyle>
          <a:p>
            <a:pPr>
              <a:defRPr/>
            </a:pPr>
            <a:endParaRPr lang="en-GB"/>
          </a:p>
        </p:txBody>
      </p:sp>
      <p:sp>
        <p:nvSpPr>
          <p:cNvPr id="9" name="Slide Number Placeholder 6"/>
          <p:cNvSpPr>
            <a:spLocks noGrp="1"/>
          </p:cNvSpPr>
          <p:nvPr>
            <p:ph type="sldNum" sz="quarter" idx="17"/>
          </p:nvPr>
        </p:nvSpPr>
        <p:spPr/>
        <p:txBody>
          <a:bodyPr/>
          <a:lstStyle>
            <a:lvl1pPr>
              <a:defRPr/>
            </a:lvl1pPr>
          </a:lstStyle>
          <a:p>
            <a:pPr>
              <a:defRPr/>
            </a:pPr>
            <a:fld id="{B8B7B149-92D2-4D0D-AACD-A6708CB0454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defRPr>
            </a:lvl1pPr>
          </a:lstStyle>
          <a:p>
            <a:pPr>
              <a:defRPr/>
            </a:pPr>
            <a:fld id="{EBE89B34-05B2-4EFC-9034-A8C675BC2D4E}" type="datetimeFigureOut">
              <a:rPr lang="en-GB"/>
              <a:pPr>
                <a:defRPr/>
              </a:pPr>
              <a:t>28/05/2014</a:t>
            </a:fld>
            <a:endParaRPr lang="en-GB"/>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pPr>
              <a:defRPr/>
            </a:pPr>
            <a:endParaRPr lang="en-GB"/>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defRPr>
            </a:lvl1pPr>
          </a:lstStyle>
          <a:p>
            <a:pPr>
              <a:defRPr/>
            </a:pPr>
            <a:fld id="{DB4819A6-92F5-46BC-B209-2F910701341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noChangeArrowheads="1"/>
          </p:cNvPicPr>
          <p:nvPr/>
        </p:nvPicPr>
        <p:blipFill>
          <a:blip r:embed="rId2"/>
          <a:srcRect/>
          <a:stretch>
            <a:fillRect/>
          </a:stretch>
        </p:blipFill>
        <p:spPr bwMode="auto">
          <a:xfrm>
            <a:off x="-180975" y="0"/>
            <a:ext cx="9144000" cy="7089775"/>
          </a:xfrm>
          <a:prstGeom prst="rect">
            <a:avLst/>
          </a:prstGeom>
          <a:noFill/>
          <a:ln w="9525">
            <a:noFill/>
            <a:miter lim="800000"/>
            <a:headEnd/>
            <a:tailEnd/>
          </a:ln>
        </p:spPr>
      </p:pic>
      <p:sp>
        <p:nvSpPr>
          <p:cNvPr id="2" name="Title 1"/>
          <p:cNvSpPr>
            <a:spLocks noGrp="1"/>
          </p:cNvSpPr>
          <p:nvPr>
            <p:ph type="ctrTitle"/>
          </p:nvPr>
        </p:nvSpPr>
        <p:spPr>
          <a:xfrm rot="19140000">
            <a:off x="962025" y="2109788"/>
            <a:ext cx="5648325" cy="1204912"/>
          </a:xfrm>
        </p:spPr>
        <p:txBody>
          <a:bodyPr/>
          <a:lstStyle/>
          <a:p>
            <a:pPr fontAlgn="auto">
              <a:spcAft>
                <a:spcPts val="0"/>
              </a:spcAft>
              <a:defRPr/>
            </a:pPr>
            <a:r>
              <a:rPr lang="en-GB" dirty="0" smtClean="0"/>
              <a:t>Malta</a:t>
            </a:r>
            <a:endParaRPr lang="en-GB" dirty="0"/>
          </a:p>
        </p:txBody>
      </p:sp>
      <p:sp>
        <p:nvSpPr>
          <p:cNvPr id="3" name="Subtitle 2"/>
          <p:cNvSpPr>
            <a:spLocks noGrp="1"/>
          </p:cNvSpPr>
          <p:nvPr>
            <p:ph type="subTitle" idx="1"/>
          </p:nvPr>
        </p:nvSpPr>
        <p:spPr>
          <a:xfrm>
            <a:off x="468313" y="5075238"/>
            <a:ext cx="6400800" cy="1752600"/>
          </a:xfrm>
        </p:spPr>
        <p:txBody>
          <a:bodyPr rtlCol="0"/>
          <a:lstStyle/>
          <a:p>
            <a:pPr fontAlgn="auto">
              <a:spcAft>
                <a:spcPts val="0"/>
              </a:spcAft>
              <a:buFont typeface="Arial" pitchFamily="34" charset="0"/>
              <a:buNone/>
              <a:defRPr/>
            </a:pPr>
            <a:r>
              <a:rPr lang="en-GB"/>
              <a:t>Hi my name is Odhrán mc Carron and here is my project which is about Malta</a:t>
            </a:r>
            <a:r>
              <a:rPr lang="en-GB">
                <a:sym typeface="Wingdings" pitchFamily="2" charset="2"/>
              </a:rPr>
              <a:t>!!!</a:t>
            </a:r>
            <a:endParaRPr lang="en-GB"/>
          </a:p>
        </p:txBody>
      </p:sp>
      <p:pic>
        <p:nvPicPr>
          <p:cNvPr id="13316" name="Picture 2"/>
          <p:cNvPicPr>
            <a:picLocks noChangeAspect="1" noChangeArrowheads="1"/>
          </p:cNvPicPr>
          <p:nvPr/>
        </p:nvPicPr>
        <p:blipFill>
          <a:blip r:embed="rId3"/>
          <a:srcRect/>
          <a:stretch>
            <a:fillRect/>
          </a:stretch>
        </p:blipFill>
        <p:spPr bwMode="auto">
          <a:xfrm>
            <a:off x="6986588" y="0"/>
            <a:ext cx="2124075" cy="2476500"/>
          </a:xfrm>
          <a:prstGeom prst="rect">
            <a:avLst/>
          </a:prstGeom>
          <a:noFill/>
          <a:ln w="9525">
            <a:noFill/>
            <a:miter lim="800000"/>
            <a:headEnd/>
            <a:tailEnd/>
          </a:ln>
        </p:spPr>
      </p:pic>
      <p:pic>
        <p:nvPicPr>
          <p:cNvPr id="13317" name="Picture 2"/>
          <p:cNvPicPr>
            <a:picLocks noChangeAspect="1" noChangeArrowheads="1"/>
          </p:cNvPicPr>
          <p:nvPr/>
        </p:nvPicPr>
        <p:blipFill>
          <a:blip r:embed="rId4"/>
          <a:srcRect/>
          <a:stretch>
            <a:fillRect/>
          </a:stretch>
        </p:blipFill>
        <p:spPr bwMode="auto">
          <a:xfrm>
            <a:off x="2762250" y="908050"/>
            <a:ext cx="3257550" cy="1409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Famous Maltese people</a:t>
            </a:r>
            <a:endParaRPr lang="en-GB" dirty="0"/>
          </a:p>
        </p:txBody>
      </p:sp>
      <p:sp>
        <p:nvSpPr>
          <p:cNvPr id="22530" name="Content Placeholder 2"/>
          <p:cNvSpPr>
            <a:spLocks noGrp="1"/>
          </p:cNvSpPr>
          <p:nvPr>
            <p:ph idx="1"/>
          </p:nvPr>
        </p:nvSpPr>
        <p:spPr/>
        <p:txBody>
          <a:bodyPr/>
          <a:lstStyle/>
          <a:p>
            <a:r>
              <a:rPr lang="en-GB" smtClean="0"/>
              <a:t>The knights of malta The Hospitallers probably arose as a group of individuals associated with an Amalfitan hospital in the Muristan district of Jerusalem, which was dedicated to St John the Baptist and founded around 1023 by Blessed Gerard Thom to provide care for poor, sick or injured pilgrims to the Holy Land. [Some scholars, however, consider that the Amalfitan order and Amalfitan hospital were different from Gerard's order and its hospital]</a:t>
            </a:r>
          </a:p>
        </p:txBody>
      </p:sp>
      <p:pic>
        <p:nvPicPr>
          <p:cNvPr id="22531" name="Picture 2"/>
          <p:cNvPicPr>
            <a:picLocks noChangeAspect="1" noChangeArrowheads="1"/>
          </p:cNvPicPr>
          <p:nvPr/>
        </p:nvPicPr>
        <p:blipFill>
          <a:blip r:embed="rId2"/>
          <a:srcRect/>
          <a:stretch>
            <a:fillRect/>
          </a:stretch>
        </p:blipFill>
        <p:spPr bwMode="auto">
          <a:xfrm>
            <a:off x="7235825" y="5076825"/>
            <a:ext cx="1908175" cy="1771650"/>
          </a:xfrm>
          <a:prstGeom prst="rect">
            <a:avLst/>
          </a:prstGeom>
          <a:noFill/>
          <a:ln w="9525">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5311775" y="5097463"/>
            <a:ext cx="2049463" cy="1790700"/>
          </a:xfrm>
          <a:prstGeom prst="rect">
            <a:avLst/>
          </a:prstGeom>
          <a:noFill/>
          <a:ln w="9525">
            <a:noFill/>
            <a:miter lim="800000"/>
            <a:headEnd/>
            <a:tailEnd/>
          </a:ln>
        </p:spPr>
      </p:pic>
      <p:pic>
        <p:nvPicPr>
          <p:cNvPr id="22533" name="Picture 4"/>
          <p:cNvPicPr>
            <a:picLocks noChangeAspect="1" noChangeArrowheads="1"/>
          </p:cNvPicPr>
          <p:nvPr/>
        </p:nvPicPr>
        <p:blipFill>
          <a:blip r:embed="rId4"/>
          <a:srcRect/>
          <a:stretch>
            <a:fillRect/>
          </a:stretch>
        </p:blipFill>
        <p:spPr bwMode="auto">
          <a:xfrm>
            <a:off x="3079750" y="5086350"/>
            <a:ext cx="2232025" cy="1752600"/>
          </a:xfrm>
          <a:prstGeom prst="rect">
            <a:avLst/>
          </a:prstGeom>
          <a:noFill/>
          <a:ln w="9525">
            <a:noFill/>
            <a:miter lim="800000"/>
            <a:headEnd/>
            <a:tailEnd/>
          </a:ln>
        </p:spPr>
      </p:pic>
      <p:pic>
        <p:nvPicPr>
          <p:cNvPr id="22534" name="Picture 5"/>
          <p:cNvPicPr>
            <a:picLocks noChangeAspect="1" noChangeArrowheads="1"/>
          </p:cNvPicPr>
          <p:nvPr/>
        </p:nvPicPr>
        <p:blipFill>
          <a:blip r:embed="rId5"/>
          <a:srcRect/>
          <a:stretch>
            <a:fillRect/>
          </a:stretch>
        </p:blipFill>
        <p:spPr bwMode="auto">
          <a:xfrm>
            <a:off x="1266825" y="5076825"/>
            <a:ext cx="1812925" cy="1787525"/>
          </a:xfrm>
          <a:prstGeom prst="rect">
            <a:avLst/>
          </a:prstGeom>
          <a:noFill/>
          <a:ln w="9525">
            <a:noFill/>
            <a:miter lim="800000"/>
            <a:headEnd/>
            <a:tailEnd/>
          </a:ln>
        </p:spPr>
      </p:pic>
      <p:pic>
        <p:nvPicPr>
          <p:cNvPr id="22535" name="Picture 6"/>
          <p:cNvPicPr>
            <a:picLocks noChangeAspect="1" noChangeArrowheads="1"/>
          </p:cNvPicPr>
          <p:nvPr/>
        </p:nvPicPr>
        <p:blipFill>
          <a:blip r:embed="rId6"/>
          <a:srcRect/>
          <a:stretch>
            <a:fillRect/>
          </a:stretch>
        </p:blipFill>
        <p:spPr bwMode="auto">
          <a:xfrm>
            <a:off x="0" y="4868863"/>
            <a:ext cx="1266825" cy="197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pic>
        <p:nvPicPr>
          <p:cNvPr id="23554" name="Picture 2"/>
          <p:cNvPicPr>
            <a:picLocks noGrp="1" noChangeAspect="1" noChangeArrowheads="1"/>
          </p:cNvPicPr>
          <p:nvPr>
            <p:ph idx="1"/>
          </p:nvPr>
        </p:nvPicPr>
        <p:blipFill>
          <a:blip r:embed="rId2"/>
          <a:srcRect/>
          <a:stretch>
            <a:fillRect/>
          </a:stretch>
        </p:blipFill>
        <p:spPr>
          <a:xfrm>
            <a:off x="4092575" y="449263"/>
            <a:ext cx="1800225" cy="1638300"/>
          </a:xfrm>
        </p:spPr>
      </p:pic>
      <p:pic>
        <p:nvPicPr>
          <p:cNvPr id="23555" name="Picture 3"/>
          <p:cNvPicPr>
            <a:picLocks noChangeAspect="1" noChangeArrowheads="1"/>
          </p:cNvPicPr>
          <p:nvPr/>
        </p:nvPicPr>
        <p:blipFill>
          <a:blip r:embed="rId3"/>
          <a:srcRect/>
          <a:stretch>
            <a:fillRect/>
          </a:stretch>
        </p:blipFill>
        <p:spPr bwMode="auto">
          <a:xfrm>
            <a:off x="2797175" y="512763"/>
            <a:ext cx="1295400" cy="1511300"/>
          </a:xfrm>
          <a:prstGeom prst="rect">
            <a:avLst/>
          </a:prstGeom>
          <a:noFill/>
          <a:ln w="9525">
            <a:noFill/>
            <a:miter lim="800000"/>
            <a:headEnd/>
            <a:tailEnd/>
          </a:ln>
        </p:spPr>
      </p:pic>
      <p:pic>
        <p:nvPicPr>
          <p:cNvPr id="23556" name="Picture 4"/>
          <p:cNvPicPr>
            <a:picLocks noChangeAspect="1" noChangeArrowheads="1"/>
          </p:cNvPicPr>
          <p:nvPr/>
        </p:nvPicPr>
        <p:blipFill>
          <a:blip r:embed="rId4"/>
          <a:srcRect/>
          <a:stretch>
            <a:fillRect/>
          </a:stretch>
        </p:blipFill>
        <p:spPr bwMode="auto">
          <a:xfrm>
            <a:off x="1660525" y="333375"/>
            <a:ext cx="1136650" cy="2087563"/>
          </a:xfrm>
          <a:prstGeom prst="rect">
            <a:avLst/>
          </a:prstGeom>
          <a:noFill/>
          <a:ln w="9525">
            <a:noFill/>
            <a:miter lim="800000"/>
            <a:headEnd/>
            <a:tailEnd/>
          </a:ln>
        </p:spPr>
      </p:pic>
      <p:pic>
        <p:nvPicPr>
          <p:cNvPr id="23557" name="Picture 2"/>
          <p:cNvPicPr>
            <a:picLocks noChangeAspect="1" noChangeArrowheads="1"/>
          </p:cNvPicPr>
          <p:nvPr/>
        </p:nvPicPr>
        <p:blipFill>
          <a:blip r:embed="rId2"/>
          <a:srcRect/>
          <a:stretch>
            <a:fillRect/>
          </a:stretch>
        </p:blipFill>
        <p:spPr bwMode="auto">
          <a:xfrm>
            <a:off x="107950" y="620713"/>
            <a:ext cx="1547813" cy="1638300"/>
          </a:xfrm>
          <a:prstGeom prst="rect">
            <a:avLst/>
          </a:prstGeom>
          <a:noFill/>
          <a:ln w="9525">
            <a:noFill/>
            <a:miter lim="800000"/>
            <a:headEnd/>
            <a:tailEnd/>
          </a:ln>
        </p:spPr>
      </p:pic>
      <p:pic>
        <p:nvPicPr>
          <p:cNvPr id="23558" name="Picture 5"/>
          <p:cNvPicPr>
            <a:picLocks noChangeAspect="1" noChangeArrowheads="1"/>
          </p:cNvPicPr>
          <p:nvPr/>
        </p:nvPicPr>
        <p:blipFill>
          <a:blip r:embed="rId5"/>
          <a:srcRect/>
          <a:stretch>
            <a:fillRect/>
          </a:stretch>
        </p:blipFill>
        <p:spPr bwMode="auto">
          <a:xfrm>
            <a:off x="6103938" y="550863"/>
            <a:ext cx="1446212" cy="1871662"/>
          </a:xfrm>
          <a:prstGeom prst="rect">
            <a:avLst/>
          </a:prstGeom>
          <a:noFill/>
          <a:ln w="9525">
            <a:noFill/>
            <a:miter lim="800000"/>
            <a:headEnd/>
            <a:tailEnd/>
          </a:ln>
        </p:spPr>
      </p:pic>
      <p:pic>
        <p:nvPicPr>
          <p:cNvPr id="23559" name="Picture 6"/>
          <p:cNvPicPr>
            <a:picLocks noChangeAspect="1" noChangeArrowheads="1"/>
          </p:cNvPicPr>
          <p:nvPr/>
        </p:nvPicPr>
        <p:blipFill>
          <a:blip r:embed="rId6"/>
          <a:srcRect/>
          <a:stretch>
            <a:fillRect/>
          </a:stretch>
        </p:blipFill>
        <p:spPr bwMode="auto">
          <a:xfrm>
            <a:off x="7545388" y="765175"/>
            <a:ext cx="1563687" cy="1368425"/>
          </a:xfrm>
          <a:prstGeom prst="rect">
            <a:avLst/>
          </a:prstGeom>
          <a:noFill/>
          <a:ln w="9525">
            <a:noFill/>
            <a:miter lim="800000"/>
            <a:headEnd/>
            <a:tailEnd/>
          </a:ln>
        </p:spPr>
      </p:pic>
      <p:pic>
        <p:nvPicPr>
          <p:cNvPr id="23560" name="Picture 7"/>
          <p:cNvPicPr>
            <a:picLocks noChangeAspect="1" noChangeArrowheads="1"/>
          </p:cNvPicPr>
          <p:nvPr/>
        </p:nvPicPr>
        <p:blipFill>
          <a:blip r:embed="rId7"/>
          <a:srcRect/>
          <a:stretch>
            <a:fillRect/>
          </a:stretch>
        </p:blipFill>
        <p:spPr bwMode="auto">
          <a:xfrm>
            <a:off x="241300" y="2438400"/>
            <a:ext cx="1728788" cy="1909763"/>
          </a:xfrm>
          <a:prstGeom prst="rect">
            <a:avLst/>
          </a:prstGeom>
          <a:noFill/>
          <a:ln w="9525">
            <a:noFill/>
            <a:miter lim="800000"/>
            <a:headEnd/>
            <a:tailEnd/>
          </a:ln>
        </p:spPr>
      </p:pic>
      <p:pic>
        <p:nvPicPr>
          <p:cNvPr id="23561" name="Picture 8"/>
          <p:cNvPicPr>
            <a:picLocks noChangeAspect="1" noChangeArrowheads="1"/>
          </p:cNvPicPr>
          <p:nvPr/>
        </p:nvPicPr>
        <p:blipFill>
          <a:blip r:embed="rId8"/>
          <a:srcRect/>
          <a:stretch>
            <a:fillRect/>
          </a:stretch>
        </p:blipFill>
        <p:spPr bwMode="auto">
          <a:xfrm>
            <a:off x="2179638" y="2259013"/>
            <a:ext cx="1444625" cy="1657350"/>
          </a:xfrm>
          <a:prstGeom prst="rect">
            <a:avLst/>
          </a:prstGeom>
          <a:noFill/>
          <a:ln w="9525">
            <a:noFill/>
            <a:miter lim="800000"/>
            <a:headEnd/>
            <a:tailEnd/>
          </a:ln>
        </p:spPr>
      </p:pic>
      <p:pic>
        <p:nvPicPr>
          <p:cNvPr id="23562" name="Picture 9"/>
          <p:cNvPicPr>
            <a:picLocks noChangeAspect="1" noChangeArrowheads="1"/>
          </p:cNvPicPr>
          <p:nvPr/>
        </p:nvPicPr>
        <p:blipFill>
          <a:blip r:embed="rId9"/>
          <a:srcRect/>
          <a:stretch>
            <a:fillRect/>
          </a:stretch>
        </p:blipFill>
        <p:spPr bwMode="auto">
          <a:xfrm>
            <a:off x="3624263" y="2257425"/>
            <a:ext cx="1444625" cy="1658938"/>
          </a:xfrm>
          <a:prstGeom prst="rect">
            <a:avLst/>
          </a:prstGeom>
          <a:noFill/>
          <a:ln w="9525">
            <a:noFill/>
            <a:miter lim="800000"/>
            <a:headEnd/>
            <a:tailEnd/>
          </a:ln>
        </p:spPr>
      </p:pic>
      <p:pic>
        <p:nvPicPr>
          <p:cNvPr id="23563" name="Picture 10"/>
          <p:cNvPicPr>
            <a:picLocks noChangeAspect="1" noChangeArrowheads="1"/>
          </p:cNvPicPr>
          <p:nvPr/>
        </p:nvPicPr>
        <p:blipFill>
          <a:blip r:embed="rId10"/>
          <a:srcRect/>
          <a:stretch>
            <a:fillRect/>
          </a:stretch>
        </p:blipFill>
        <p:spPr bwMode="auto">
          <a:xfrm>
            <a:off x="0" y="4906963"/>
            <a:ext cx="1874838" cy="1943100"/>
          </a:xfrm>
          <a:prstGeom prst="rect">
            <a:avLst/>
          </a:prstGeom>
          <a:noFill/>
          <a:ln w="9525">
            <a:noFill/>
            <a:miter lim="800000"/>
            <a:headEnd/>
            <a:tailEnd/>
          </a:ln>
        </p:spPr>
      </p:pic>
      <p:pic>
        <p:nvPicPr>
          <p:cNvPr id="23564" name="Picture 11"/>
          <p:cNvPicPr>
            <a:picLocks noChangeAspect="1" noChangeArrowheads="1"/>
          </p:cNvPicPr>
          <p:nvPr/>
        </p:nvPicPr>
        <p:blipFill>
          <a:blip r:embed="rId11"/>
          <a:srcRect/>
          <a:stretch>
            <a:fillRect/>
          </a:stretch>
        </p:blipFill>
        <p:spPr bwMode="auto">
          <a:xfrm>
            <a:off x="1968500" y="4992688"/>
            <a:ext cx="1655763" cy="1771650"/>
          </a:xfrm>
          <a:prstGeom prst="rect">
            <a:avLst/>
          </a:prstGeom>
          <a:noFill/>
          <a:ln w="9525">
            <a:noFill/>
            <a:miter lim="800000"/>
            <a:headEnd/>
            <a:tailEnd/>
          </a:ln>
        </p:spPr>
      </p:pic>
      <p:pic>
        <p:nvPicPr>
          <p:cNvPr id="23565" name="Picture 2"/>
          <p:cNvPicPr>
            <a:picLocks noChangeAspect="1" noChangeArrowheads="1"/>
          </p:cNvPicPr>
          <p:nvPr/>
        </p:nvPicPr>
        <p:blipFill>
          <a:blip r:embed="rId12"/>
          <a:srcRect/>
          <a:stretch>
            <a:fillRect/>
          </a:stretch>
        </p:blipFill>
        <p:spPr bwMode="auto">
          <a:xfrm>
            <a:off x="3635375" y="4949825"/>
            <a:ext cx="1933575" cy="1930400"/>
          </a:xfrm>
          <a:prstGeom prst="rect">
            <a:avLst/>
          </a:prstGeom>
          <a:noFill/>
          <a:ln w="9525">
            <a:noFill/>
            <a:miter lim="800000"/>
            <a:headEnd/>
            <a:tailEnd/>
          </a:ln>
        </p:spPr>
      </p:pic>
      <p:pic>
        <p:nvPicPr>
          <p:cNvPr id="23566" name="Picture 3"/>
          <p:cNvPicPr>
            <a:picLocks noChangeAspect="1" noChangeArrowheads="1"/>
          </p:cNvPicPr>
          <p:nvPr/>
        </p:nvPicPr>
        <p:blipFill>
          <a:blip r:embed="rId13"/>
          <a:srcRect/>
          <a:stretch>
            <a:fillRect/>
          </a:stretch>
        </p:blipFill>
        <p:spPr bwMode="auto">
          <a:xfrm>
            <a:off x="5651500" y="5133975"/>
            <a:ext cx="1882775" cy="1724025"/>
          </a:xfrm>
          <a:prstGeom prst="rect">
            <a:avLst/>
          </a:prstGeom>
          <a:noFill/>
          <a:ln w="9525">
            <a:noFill/>
            <a:miter lim="800000"/>
            <a:headEnd/>
            <a:tailEnd/>
          </a:ln>
        </p:spPr>
      </p:pic>
      <p:pic>
        <p:nvPicPr>
          <p:cNvPr id="23567" name="Picture 4"/>
          <p:cNvPicPr>
            <a:picLocks noChangeAspect="1" noChangeArrowheads="1"/>
          </p:cNvPicPr>
          <p:nvPr/>
        </p:nvPicPr>
        <p:blipFill>
          <a:blip r:embed="rId14"/>
          <a:srcRect/>
          <a:stretch>
            <a:fillRect/>
          </a:stretch>
        </p:blipFill>
        <p:spPr bwMode="auto">
          <a:xfrm>
            <a:off x="7642225" y="4992688"/>
            <a:ext cx="1501775" cy="1887537"/>
          </a:xfrm>
          <a:prstGeom prst="rect">
            <a:avLst/>
          </a:prstGeom>
          <a:noFill/>
          <a:ln w="9525">
            <a:noFill/>
            <a:miter lim="800000"/>
            <a:headEnd/>
            <a:tailEnd/>
          </a:ln>
        </p:spPr>
      </p:pic>
      <p:pic>
        <p:nvPicPr>
          <p:cNvPr id="23568" name="Picture 5"/>
          <p:cNvPicPr>
            <a:picLocks noChangeAspect="1" noChangeArrowheads="1"/>
          </p:cNvPicPr>
          <p:nvPr/>
        </p:nvPicPr>
        <p:blipFill>
          <a:blip r:embed="rId15"/>
          <a:srcRect/>
          <a:stretch>
            <a:fillRect/>
          </a:stretch>
        </p:blipFill>
        <p:spPr bwMode="auto">
          <a:xfrm>
            <a:off x="6499225" y="2495550"/>
            <a:ext cx="22860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food in Malta </a:t>
            </a:r>
            <a:endParaRPr lang="en-GB" dirty="0"/>
          </a:p>
        </p:txBody>
      </p:sp>
      <p:sp>
        <p:nvSpPr>
          <p:cNvPr id="14338" name="Content Placeholder 2"/>
          <p:cNvSpPr>
            <a:spLocks noGrp="1"/>
          </p:cNvSpPr>
          <p:nvPr>
            <p:ph idx="1"/>
          </p:nvPr>
        </p:nvSpPr>
        <p:spPr/>
        <p:txBody>
          <a:bodyPr/>
          <a:lstStyle/>
          <a:p>
            <a:r>
              <a:rPr lang="en-GB" sz="2000" smtClean="0"/>
              <a:t>The food that they eat would seem strange to me and you but it is actually nice to them. Here are some names of food they eat  Kusksu {vegetable soup with small pasta beads called kusksu and fresh broad beans in season} Għaġin Grieg {small pasta beads with minced pork and cheese} But there is more.</a:t>
            </a:r>
            <a:r>
              <a:rPr lang="en-GB" sz="2000" smtClean="0">
                <a:sym typeface="Wingdings" pitchFamily="2" charset="2"/>
              </a:rPr>
              <a:t></a:t>
            </a:r>
            <a:endParaRPr lang="en-GB" sz="2000" smtClean="0"/>
          </a:p>
        </p:txBody>
      </p:sp>
      <p:pic>
        <p:nvPicPr>
          <p:cNvPr id="14339" name="Picture 2"/>
          <p:cNvPicPr>
            <a:picLocks noChangeAspect="1" noChangeArrowheads="1"/>
          </p:cNvPicPr>
          <p:nvPr/>
        </p:nvPicPr>
        <p:blipFill>
          <a:blip r:embed="rId2"/>
          <a:srcRect/>
          <a:stretch>
            <a:fillRect/>
          </a:stretch>
        </p:blipFill>
        <p:spPr bwMode="auto">
          <a:xfrm>
            <a:off x="0" y="3284538"/>
            <a:ext cx="2562225" cy="1781175"/>
          </a:xfrm>
          <a:prstGeom prst="rect">
            <a:avLst/>
          </a:prstGeom>
          <a:noFill/>
          <a:ln w="9525">
            <a:noFill/>
            <a:miter lim="800000"/>
            <a:headEnd/>
            <a:tailEnd/>
          </a:ln>
        </p:spPr>
      </p:pic>
      <p:pic>
        <p:nvPicPr>
          <p:cNvPr id="14340" name="Picture 4"/>
          <p:cNvPicPr>
            <a:picLocks noChangeAspect="1" noChangeArrowheads="1"/>
          </p:cNvPicPr>
          <p:nvPr/>
        </p:nvPicPr>
        <p:blipFill>
          <a:blip r:embed="rId3"/>
          <a:srcRect/>
          <a:stretch>
            <a:fillRect/>
          </a:stretch>
        </p:blipFill>
        <p:spPr bwMode="auto">
          <a:xfrm>
            <a:off x="2584450" y="3217863"/>
            <a:ext cx="2466975" cy="1847850"/>
          </a:xfrm>
          <a:prstGeom prst="rect">
            <a:avLst/>
          </a:prstGeom>
          <a:noFill/>
          <a:ln w="9525">
            <a:noFill/>
            <a:miter lim="800000"/>
            <a:headEnd/>
            <a:tailEnd/>
          </a:ln>
        </p:spPr>
      </p:pic>
      <p:pic>
        <p:nvPicPr>
          <p:cNvPr id="14341" name="Picture 5"/>
          <p:cNvPicPr>
            <a:picLocks noChangeAspect="1" noChangeArrowheads="1"/>
          </p:cNvPicPr>
          <p:nvPr/>
        </p:nvPicPr>
        <p:blipFill>
          <a:blip r:embed="rId4"/>
          <a:srcRect/>
          <a:stretch>
            <a:fillRect/>
          </a:stretch>
        </p:blipFill>
        <p:spPr bwMode="auto">
          <a:xfrm>
            <a:off x="5051425" y="3309938"/>
            <a:ext cx="2619375" cy="1743075"/>
          </a:xfrm>
          <a:prstGeom prst="rect">
            <a:avLst/>
          </a:prstGeom>
          <a:noFill/>
          <a:ln w="9525">
            <a:noFill/>
            <a:miter lim="800000"/>
            <a:headEnd/>
            <a:tailEnd/>
          </a:ln>
        </p:spPr>
      </p:pic>
      <p:pic>
        <p:nvPicPr>
          <p:cNvPr id="14342" name="Picture 6"/>
          <p:cNvPicPr>
            <a:picLocks noChangeAspect="1" noChangeArrowheads="1"/>
          </p:cNvPicPr>
          <p:nvPr/>
        </p:nvPicPr>
        <p:blipFill>
          <a:blip r:embed="rId5"/>
          <a:srcRect/>
          <a:stretch>
            <a:fillRect/>
          </a:stretch>
        </p:blipFill>
        <p:spPr bwMode="auto">
          <a:xfrm>
            <a:off x="7670800" y="3956050"/>
            <a:ext cx="1473200" cy="1123950"/>
          </a:xfrm>
          <a:prstGeom prst="rect">
            <a:avLst/>
          </a:prstGeom>
          <a:noFill/>
          <a:ln w="9525">
            <a:noFill/>
            <a:miter lim="800000"/>
            <a:headEnd/>
            <a:tailEnd/>
          </a:ln>
        </p:spPr>
      </p:pic>
      <p:pic>
        <p:nvPicPr>
          <p:cNvPr id="14343" name="Picture 7"/>
          <p:cNvPicPr>
            <a:picLocks noChangeAspect="1" noChangeArrowheads="1"/>
          </p:cNvPicPr>
          <p:nvPr/>
        </p:nvPicPr>
        <p:blipFill>
          <a:blip r:embed="rId6"/>
          <a:srcRect/>
          <a:stretch>
            <a:fillRect/>
          </a:stretch>
        </p:blipFill>
        <p:spPr bwMode="auto">
          <a:xfrm>
            <a:off x="2051050" y="5089525"/>
            <a:ext cx="1971675" cy="1476375"/>
          </a:xfrm>
          <a:prstGeom prst="rect">
            <a:avLst/>
          </a:prstGeom>
          <a:noFill/>
          <a:ln w="9525">
            <a:noFill/>
            <a:miter lim="800000"/>
            <a:headEnd/>
            <a:tailEnd/>
          </a:ln>
        </p:spPr>
      </p:pic>
      <p:pic>
        <p:nvPicPr>
          <p:cNvPr id="14344" name="Picture 8"/>
          <p:cNvPicPr>
            <a:picLocks noChangeAspect="1" noChangeArrowheads="1"/>
          </p:cNvPicPr>
          <p:nvPr/>
        </p:nvPicPr>
        <p:blipFill>
          <a:blip r:embed="rId7"/>
          <a:srcRect/>
          <a:stretch>
            <a:fillRect/>
          </a:stretch>
        </p:blipFill>
        <p:spPr bwMode="auto">
          <a:xfrm>
            <a:off x="4022725" y="5065713"/>
            <a:ext cx="1971675" cy="1485900"/>
          </a:xfrm>
          <a:prstGeom prst="rect">
            <a:avLst/>
          </a:prstGeom>
          <a:noFill/>
          <a:ln w="9525">
            <a:noFill/>
            <a:miter lim="800000"/>
            <a:headEnd/>
            <a:tailEnd/>
          </a:ln>
        </p:spPr>
      </p:pic>
      <p:pic>
        <p:nvPicPr>
          <p:cNvPr id="14345" name="Picture 9"/>
          <p:cNvPicPr>
            <a:picLocks noChangeAspect="1" noChangeArrowheads="1"/>
          </p:cNvPicPr>
          <p:nvPr/>
        </p:nvPicPr>
        <p:blipFill>
          <a:blip r:embed="rId8"/>
          <a:srcRect/>
          <a:stretch>
            <a:fillRect/>
          </a:stretch>
        </p:blipFill>
        <p:spPr bwMode="auto">
          <a:xfrm>
            <a:off x="5994400" y="5060950"/>
            <a:ext cx="2286000" cy="1524000"/>
          </a:xfrm>
          <a:prstGeom prst="rect">
            <a:avLst/>
          </a:prstGeom>
          <a:noFill/>
          <a:ln w="9525">
            <a:noFill/>
            <a:miter lim="800000"/>
            <a:headEnd/>
            <a:tailEnd/>
          </a:ln>
        </p:spPr>
      </p:pic>
      <p:pic>
        <p:nvPicPr>
          <p:cNvPr id="14346" name="Picture 10"/>
          <p:cNvPicPr>
            <a:picLocks noChangeAspect="1" noChangeArrowheads="1"/>
          </p:cNvPicPr>
          <p:nvPr/>
        </p:nvPicPr>
        <p:blipFill>
          <a:blip r:embed="rId9"/>
          <a:srcRect/>
          <a:stretch>
            <a:fillRect/>
          </a:stretch>
        </p:blipFill>
        <p:spPr bwMode="auto">
          <a:xfrm>
            <a:off x="0" y="5080000"/>
            <a:ext cx="2114550" cy="1743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fontAlgn="auto">
              <a:spcAft>
                <a:spcPts val="0"/>
              </a:spcAft>
              <a:defRPr/>
            </a:pPr>
            <a:r>
              <a:rPr lang="en-GB" dirty="0" smtClean="0"/>
              <a:t>The views in Malta  </a:t>
            </a:r>
            <a:endParaRPr lang="en-GB" dirty="0"/>
          </a:p>
        </p:txBody>
      </p:sp>
      <p:sp>
        <p:nvSpPr>
          <p:cNvPr id="3" name="Subtitle 2"/>
          <p:cNvSpPr>
            <a:spLocks noGrp="1"/>
          </p:cNvSpPr>
          <p:nvPr>
            <p:ph type="subTitle" idx="1"/>
          </p:nvPr>
        </p:nvSpPr>
        <p:spPr>
          <a:xfrm rot="19140000">
            <a:off x="1212850" y="2470150"/>
            <a:ext cx="6510338" cy="330200"/>
          </a:xfrm>
        </p:spPr>
        <p:txBody>
          <a:bodyPr rtlCol="0">
            <a:normAutofit fontScale="77500" lnSpcReduction="20000"/>
          </a:bodyPr>
          <a:lstStyle/>
          <a:p>
            <a:pPr fontAlgn="auto">
              <a:spcAft>
                <a:spcPts val="0"/>
              </a:spcAft>
              <a:buFont typeface="Arial" pitchFamily="34" charset="0"/>
              <a:buNone/>
              <a:defRPr/>
            </a:pPr>
            <a:r>
              <a:rPr lang="en-GB"/>
              <a:t>The views are so nice and you would not want to ever leave it again.</a:t>
            </a:r>
            <a:r>
              <a:rPr lang="en-GB">
                <a:sym typeface="Wingdings" pitchFamily="2" charset="2"/>
              </a:rPr>
              <a:t> </a:t>
            </a:r>
          </a:p>
        </p:txBody>
      </p:sp>
      <p:pic>
        <p:nvPicPr>
          <p:cNvPr id="15363" name="Picture 2"/>
          <p:cNvPicPr>
            <a:picLocks noChangeAspect="1" noChangeArrowheads="1"/>
          </p:cNvPicPr>
          <p:nvPr/>
        </p:nvPicPr>
        <p:blipFill>
          <a:blip r:embed="rId2"/>
          <a:srcRect/>
          <a:stretch>
            <a:fillRect/>
          </a:stretch>
        </p:blipFill>
        <p:spPr bwMode="auto">
          <a:xfrm>
            <a:off x="755650" y="260350"/>
            <a:ext cx="2828925" cy="1609725"/>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5508625" y="3284538"/>
            <a:ext cx="2381250" cy="1914525"/>
          </a:xfrm>
          <a:prstGeom prst="rect">
            <a:avLst/>
          </a:prstGeom>
          <a:noFill/>
          <a:ln w="9525">
            <a:noFill/>
            <a:miter lim="800000"/>
            <a:headEnd/>
            <a:tailEnd/>
          </a:ln>
        </p:spPr>
      </p:pic>
      <p:pic>
        <p:nvPicPr>
          <p:cNvPr id="15365" name="Picture 4"/>
          <p:cNvPicPr>
            <a:picLocks noChangeAspect="1" noChangeArrowheads="1"/>
          </p:cNvPicPr>
          <p:nvPr/>
        </p:nvPicPr>
        <p:blipFill>
          <a:blip r:embed="rId4"/>
          <a:srcRect/>
          <a:stretch>
            <a:fillRect/>
          </a:stretch>
        </p:blipFill>
        <p:spPr bwMode="auto">
          <a:xfrm>
            <a:off x="2952750" y="4976813"/>
            <a:ext cx="2466975" cy="1847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population of Malta</a:t>
            </a:r>
            <a:endParaRPr lang="en-GB" dirty="0"/>
          </a:p>
        </p:txBody>
      </p:sp>
      <p:sp>
        <p:nvSpPr>
          <p:cNvPr id="16386" name="Content Placeholder 2"/>
          <p:cNvSpPr>
            <a:spLocks noGrp="1"/>
          </p:cNvSpPr>
          <p:nvPr>
            <p:ph idx="1"/>
          </p:nvPr>
        </p:nvSpPr>
        <p:spPr/>
        <p:txBody>
          <a:bodyPr/>
          <a:lstStyle/>
          <a:p>
            <a:r>
              <a:rPr lang="en-GB" smtClean="0"/>
              <a:t>The population of Malta is 399,000 that is a lot of people I don’t know if that is a world record.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smtClean="0"/>
              <a:t>The language in Malta</a:t>
            </a:r>
            <a:endParaRPr lang="en-GB" dirty="0"/>
          </a:p>
        </p:txBody>
      </p:sp>
      <p:sp>
        <p:nvSpPr>
          <p:cNvPr id="3" name="Text Placeholder 2"/>
          <p:cNvSpPr>
            <a:spLocks noGrp="1"/>
          </p:cNvSpPr>
          <p:nvPr>
            <p:ph type="body" idx="1"/>
          </p:nvPr>
        </p:nvSpPr>
        <p:spPr>
          <a:xfrm>
            <a:off x="822325" y="1096963"/>
            <a:ext cx="3200400" cy="549275"/>
          </a:xfrm>
        </p:spPr>
        <p:txBody>
          <a:bodyPr rtlCol="0"/>
          <a:lstStyle/>
          <a:p>
            <a:pPr fontAlgn="auto">
              <a:spcAft>
                <a:spcPts val="0"/>
              </a:spcAft>
              <a:buFont typeface="Arial" pitchFamily="34" charset="0"/>
              <a:buNone/>
              <a:defRPr/>
            </a:pPr>
            <a:endParaRPr lang="en-GB"/>
          </a:p>
        </p:txBody>
      </p:sp>
      <p:sp>
        <p:nvSpPr>
          <p:cNvPr id="17411" name="Content Placeholder 3"/>
          <p:cNvSpPr>
            <a:spLocks noGrp="1"/>
          </p:cNvSpPr>
          <p:nvPr>
            <p:ph sz="half" idx="2"/>
          </p:nvPr>
        </p:nvSpPr>
        <p:spPr>
          <a:xfrm>
            <a:off x="819150" y="1701800"/>
            <a:ext cx="3200400" cy="3108325"/>
          </a:xfrm>
        </p:spPr>
        <p:txBody>
          <a:bodyPr/>
          <a:lstStyle/>
          <a:p>
            <a:pPr marL="0" indent="0"/>
            <a:r>
              <a:rPr lang="en-GB" smtClean="0"/>
              <a:t>People in Malta speak Maltese and English. On the other side of the slide you will see some Maltese writing . </a:t>
            </a:r>
          </a:p>
        </p:txBody>
      </p:sp>
      <p:sp>
        <p:nvSpPr>
          <p:cNvPr id="5" name="Text Placeholder 4"/>
          <p:cNvSpPr>
            <a:spLocks noGrp="1"/>
          </p:cNvSpPr>
          <p:nvPr>
            <p:ph type="body" sz="quarter" idx="3"/>
          </p:nvPr>
        </p:nvSpPr>
        <p:spPr>
          <a:xfrm>
            <a:off x="4700588" y="1096963"/>
            <a:ext cx="3200400" cy="549275"/>
          </a:xfrm>
        </p:spPr>
        <p:txBody>
          <a:bodyPr rtlCol="0"/>
          <a:lstStyle/>
          <a:p>
            <a:pPr fontAlgn="auto">
              <a:spcAft>
                <a:spcPts val="0"/>
              </a:spcAft>
              <a:buFont typeface="Arial" pitchFamily="34" charset="0"/>
              <a:buNone/>
              <a:defRPr/>
            </a:pPr>
            <a:endParaRPr lang="en-GB"/>
          </a:p>
        </p:txBody>
      </p:sp>
      <p:pic>
        <p:nvPicPr>
          <p:cNvPr id="17413" name="Picture 2"/>
          <p:cNvPicPr>
            <a:picLocks noGrp="1" noChangeAspect="1" noChangeArrowheads="1"/>
          </p:cNvPicPr>
          <p:nvPr>
            <p:ph sz="quarter" idx="4"/>
          </p:nvPr>
        </p:nvPicPr>
        <p:blipFill>
          <a:blip r:embed="rId2"/>
          <a:srcRect/>
          <a:stretch>
            <a:fillRect/>
          </a:stretch>
        </p:blipFill>
        <p:spPr>
          <a:xfrm>
            <a:off x="4572000" y="1916113"/>
            <a:ext cx="2951163" cy="3016250"/>
          </a:xfr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1143000"/>
          </a:xfrm>
        </p:spPr>
        <p:txBody>
          <a:bodyPr/>
          <a:lstStyle/>
          <a:p>
            <a:pPr fontAlgn="auto">
              <a:spcAft>
                <a:spcPts val="0"/>
              </a:spcAft>
              <a:defRPr/>
            </a:pPr>
            <a:r>
              <a:rPr lang="en-GB" dirty="0" smtClean="0"/>
              <a:t>Facts about Malta </a:t>
            </a:r>
            <a:endParaRPr lang="en-GB" dirty="0"/>
          </a:p>
        </p:txBody>
      </p:sp>
      <p:sp>
        <p:nvSpPr>
          <p:cNvPr id="18434" name="Rectangle 3"/>
          <p:cNvSpPr>
            <a:spLocks noChangeArrowheads="1"/>
          </p:cNvSpPr>
          <p:nvPr/>
        </p:nvSpPr>
        <p:spPr bwMode="auto">
          <a:xfrm>
            <a:off x="179388" y="1484313"/>
            <a:ext cx="4572000" cy="1200150"/>
          </a:xfrm>
          <a:prstGeom prst="rect">
            <a:avLst/>
          </a:prstGeom>
          <a:noFill/>
          <a:ln w="9525">
            <a:noFill/>
            <a:miter lim="800000"/>
            <a:headEnd/>
            <a:tailEnd/>
          </a:ln>
        </p:spPr>
        <p:txBody>
          <a:bodyPr>
            <a:spAutoFit/>
          </a:bodyPr>
          <a:lstStyle/>
          <a:p>
            <a:r>
              <a:rPr lang="en-GB">
                <a:latin typeface="Franklin Gothic Book"/>
              </a:rPr>
              <a:t>Malta is a southern European country in the Mediterranean Sea. It lies 80 km south of Sicily, 284 km east of Tunisia and 333 km north of Libya.</a:t>
            </a:r>
          </a:p>
        </p:txBody>
      </p:sp>
      <p:sp>
        <p:nvSpPr>
          <p:cNvPr id="18435" name="Rectangle 5"/>
          <p:cNvSpPr>
            <a:spLocks noChangeArrowheads="1"/>
          </p:cNvSpPr>
          <p:nvPr/>
        </p:nvSpPr>
        <p:spPr bwMode="auto">
          <a:xfrm>
            <a:off x="5076825" y="1484313"/>
            <a:ext cx="3894138" cy="369887"/>
          </a:xfrm>
          <a:prstGeom prst="rect">
            <a:avLst/>
          </a:prstGeom>
          <a:noFill/>
          <a:ln w="9525">
            <a:noFill/>
            <a:miter lim="800000"/>
            <a:headEnd/>
            <a:tailEnd/>
          </a:ln>
        </p:spPr>
        <p:txBody>
          <a:bodyPr wrap="none">
            <a:spAutoFit/>
          </a:bodyPr>
          <a:lstStyle/>
          <a:p>
            <a:r>
              <a:rPr lang="en-GB">
                <a:latin typeface="Franklin Gothic Book"/>
              </a:rPr>
              <a:t>Malta population growth rate is 0.359%</a:t>
            </a:r>
          </a:p>
        </p:txBody>
      </p:sp>
      <p:sp>
        <p:nvSpPr>
          <p:cNvPr id="18436" name="Rectangle 6"/>
          <p:cNvSpPr>
            <a:spLocks noChangeArrowheads="1"/>
          </p:cNvSpPr>
          <p:nvPr/>
        </p:nvSpPr>
        <p:spPr bwMode="auto">
          <a:xfrm>
            <a:off x="138113" y="2667000"/>
            <a:ext cx="4572000" cy="368300"/>
          </a:xfrm>
          <a:prstGeom prst="rect">
            <a:avLst/>
          </a:prstGeom>
          <a:noFill/>
          <a:ln w="9525">
            <a:noFill/>
            <a:miter lim="800000"/>
            <a:headEnd/>
            <a:tailEnd/>
          </a:ln>
        </p:spPr>
        <p:txBody>
          <a:bodyPr>
            <a:spAutoFit/>
          </a:bodyPr>
          <a:lstStyle/>
          <a:p>
            <a:endParaRPr lang="en-GB">
              <a:latin typeface="Franklin Gothic Book"/>
            </a:endParaRPr>
          </a:p>
        </p:txBody>
      </p:sp>
      <p:sp>
        <p:nvSpPr>
          <p:cNvPr id="18437" name="Rectangle 8"/>
          <p:cNvSpPr>
            <a:spLocks noChangeArrowheads="1"/>
          </p:cNvSpPr>
          <p:nvPr/>
        </p:nvSpPr>
        <p:spPr bwMode="auto">
          <a:xfrm>
            <a:off x="3995738" y="2492375"/>
            <a:ext cx="2286000" cy="915988"/>
          </a:xfrm>
          <a:prstGeom prst="rect">
            <a:avLst/>
          </a:prstGeom>
          <a:noFill/>
          <a:ln w="9525">
            <a:noFill/>
            <a:miter lim="800000"/>
            <a:headEnd/>
            <a:tailEnd/>
          </a:ln>
        </p:spPr>
        <p:txBody>
          <a:bodyPr>
            <a:spAutoFit/>
          </a:bodyPr>
          <a:lstStyle/>
          <a:p>
            <a:r>
              <a:rPr lang="en-GB">
                <a:solidFill>
                  <a:srgbClr val="000000"/>
                </a:solidFill>
                <a:latin typeface="Franklin Gothic Book"/>
              </a:rPr>
              <a:t>Malta climate mild, rainy winters;</a:t>
            </a:r>
          </a:p>
          <a:p>
            <a:r>
              <a:rPr lang="en-GB">
                <a:solidFill>
                  <a:srgbClr val="000000"/>
                </a:solidFill>
                <a:latin typeface="Franklin Gothic Book"/>
              </a:rPr>
              <a:t>hot, dry summers</a:t>
            </a:r>
          </a:p>
        </p:txBody>
      </p:sp>
      <p:sp>
        <p:nvSpPr>
          <p:cNvPr id="18438" name="Rectangle 10"/>
          <p:cNvSpPr>
            <a:spLocks noChangeArrowheads="1"/>
          </p:cNvSpPr>
          <p:nvPr/>
        </p:nvSpPr>
        <p:spPr bwMode="auto">
          <a:xfrm>
            <a:off x="5940425" y="1844675"/>
            <a:ext cx="2430463" cy="3937000"/>
          </a:xfrm>
          <a:prstGeom prst="rect">
            <a:avLst/>
          </a:prstGeom>
          <a:noFill/>
          <a:ln w="9525">
            <a:noFill/>
            <a:miter lim="800000"/>
            <a:headEnd/>
            <a:tailEnd/>
          </a:ln>
        </p:spPr>
        <p:txBody>
          <a:bodyPr>
            <a:spAutoFit/>
          </a:bodyPr>
          <a:lstStyle/>
          <a:p>
            <a:r>
              <a:rPr lang="en-GB">
                <a:solidFill>
                  <a:srgbClr val="000000"/>
                </a:solidFill>
                <a:latin typeface="Franklin Gothic Book"/>
              </a:rPr>
              <a:t>Malta Exports machinery and mechanical appliances; mineral fuels, oils and products; pharmaceutical products; printed books and newspapers; aircraft/spacecraft and parts thereof; toys, games, and sports requisites</a:t>
            </a:r>
          </a:p>
        </p:txBody>
      </p:sp>
      <p:sp>
        <p:nvSpPr>
          <p:cNvPr id="18439" name="Rectangle 11"/>
          <p:cNvSpPr>
            <a:spLocks noChangeArrowheads="1"/>
          </p:cNvSpPr>
          <p:nvPr/>
        </p:nvSpPr>
        <p:spPr bwMode="auto">
          <a:xfrm>
            <a:off x="250825" y="3573463"/>
            <a:ext cx="4572000" cy="1190625"/>
          </a:xfrm>
          <a:prstGeom prst="rect">
            <a:avLst/>
          </a:prstGeom>
          <a:noFill/>
          <a:ln w="9525">
            <a:noFill/>
            <a:miter lim="800000"/>
            <a:headEnd/>
            <a:tailEnd/>
          </a:ln>
        </p:spPr>
        <p:txBody>
          <a:bodyPr>
            <a:spAutoFit/>
          </a:bodyPr>
          <a:lstStyle/>
          <a:p>
            <a:r>
              <a:rPr lang="en-GB">
                <a:latin typeface="Franklin Gothic Book"/>
              </a:rPr>
              <a:t>Since about the mid-1980s, the island has transformed itself into a freight transshipment point, a financial center, and a tourist destination.</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culture of Malta </a:t>
            </a:r>
            <a:endParaRPr lang="en-GB" dirty="0"/>
          </a:p>
        </p:txBody>
      </p:sp>
      <p:sp>
        <p:nvSpPr>
          <p:cNvPr id="19458" name="Content Placeholder 2"/>
          <p:cNvSpPr>
            <a:spLocks noGrp="1"/>
          </p:cNvSpPr>
          <p:nvPr>
            <p:ph idx="1"/>
          </p:nvPr>
        </p:nvSpPr>
        <p:spPr/>
        <p:txBody>
          <a:bodyPr/>
          <a:lstStyle/>
          <a:p>
            <a:r>
              <a:rPr lang="en-GB" smtClean="0"/>
              <a:t> The Maltese archipelago consists of Malta, Gozo, Comino, Cominotto, and Fifla, plus a few minute limestone outcroppings. Over 92 percent of the inhabitants live on Malta, by far the largest island, and the rest live on Gozo except for a few farmers on Comino. Although all residents call themselves Maltese, people on Gozo also are called Gozitans. The earliest written reference to Malta is in the biblical account of Saint Paul's shipwreck. The population as of July 1999 was 369,451, of whom 341,906 lived on Malta and 27,545 lived on Gozo except for a handful on Comino. Live births in that year were 4,826 for a birth rate of 13.1 per thousand. The fact that the estimated national population as of July 1999 was 381,603 indicates that it is continuing to grow. In part, this is because the emigration rate has been declining. Singapore is the only country more densely populated than Malta.</a:t>
            </a:r>
          </a:p>
          <a:p>
            <a:endParaRPr lang="en-GB" smtClean="0"/>
          </a:p>
          <a:p>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1393825" y="1822450"/>
            <a:ext cx="5648325" cy="1203325"/>
          </a:xfrm>
        </p:spPr>
        <p:txBody>
          <a:bodyPr/>
          <a:lstStyle/>
          <a:p>
            <a:pPr fontAlgn="auto">
              <a:spcAft>
                <a:spcPts val="0"/>
              </a:spcAft>
              <a:defRPr/>
            </a:pPr>
            <a:r>
              <a:rPr lang="en-GB" dirty="0" smtClean="0"/>
              <a:t>Where is Malta </a:t>
            </a:r>
            <a:endParaRPr lang="en-GB" dirty="0"/>
          </a:p>
        </p:txBody>
      </p:sp>
      <p:sp>
        <p:nvSpPr>
          <p:cNvPr id="3" name="Subtitle 2"/>
          <p:cNvSpPr>
            <a:spLocks noGrp="1"/>
          </p:cNvSpPr>
          <p:nvPr>
            <p:ph type="subTitle" idx="1"/>
          </p:nvPr>
        </p:nvSpPr>
        <p:spPr>
          <a:xfrm>
            <a:off x="1331913" y="4797425"/>
            <a:ext cx="6400800" cy="1752600"/>
          </a:xfrm>
        </p:spPr>
        <p:txBody>
          <a:bodyPr rtlCol="0"/>
          <a:lstStyle/>
          <a:p>
            <a:pPr fontAlgn="auto">
              <a:spcAft>
                <a:spcPts val="0"/>
              </a:spcAft>
              <a:buFont typeface="Arial" pitchFamily="34" charset="0"/>
              <a:buNone/>
              <a:defRPr/>
            </a:pPr>
            <a:r>
              <a:rPr lang="en-GB"/>
              <a:t>Malta is a small island to the south of Italy. </a:t>
            </a:r>
            <a:endParaRPr lang="en-GB"/>
          </a:p>
        </p:txBody>
      </p:sp>
      <p:pic>
        <p:nvPicPr>
          <p:cNvPr id="20483" name="Picture 2"/>
          <p:cNvPicPr>
            <a:picLocks noChangeAspect="1" noChangeArrowheads="1"/>
          </p:cNvPicPr>
          <p:nvPr/>
        </p:nvPicPr>
        <p:blipFill>
          <a:blip r:embed="rId2"/>
          <a:srcRect/>
          <a:stretch>
            <a:fillRect/>
          </a:stretch>
        </p:blipFill>
        <p:spPr bwMode="auto">
          <a:xfrm>
            <a:off x="7092950" y="31750"/>
            <a:ext cx="1971675" cy="1981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Grp="1" noChangeAspect="1" noChangeArrowheads="1"/>
          </p:cNvPicPr>
          <p:nvPr>
            <p:ph sz="half" idx="1"/>
          </p:nvPr>
        </p:nvPicPr>
        <p:blipFill>
          <a:blip r:embed="rId2"/>
          <a:srcRect/>
          <a:stretch>
            <a:fillRect/>
          </a:stretch>
        </p:blipFill>
        <p:spPr>
          <a:xfrm>
            <a:off x="611188" y="1196975"/>
            <a:ext cx="1876425" cy="2438400"/>
          </a:xfrm>
        </p:spPr>
      </p:pic>
      <p:sp>
        <p:nvSpPr>
          <p:cNvPr id="4" name="Content Placeholder 3"/>
          <p:cNvSpPr>
            <a:spLocks noGrp="1"/>
          </p:cNvSpPr>
          <p:nvPr>
            <p:ph sz="half" idx="2"/>
          </p:nvPr>
        </p:nvSpPr>
        <p:spPr>
          <a:xfrm>
            <a:off x="4700588" y="1096963"/>
            <a:ext cx="3200400" cy="3713162"/>
          </a:xfrm>
        </p:spPr>
        <p:txBody>
          <a:bodyPr>
            <a:normAutofit/>
          </a:bodyPr>
          <a:lstStyle/>
          <a:p>
            <a:pPr marL="0" indent="0">
              <a:lnSpc>
                <a:spcPct val="80000"/>
              </a:lnSpc>
            </a:pPr>
            <a:r>
              <a:rPr lang="en-GB" sz="1500" smtClean="0"/>
              <a:t>The Maltese people like a book and movie called the Maltese falcon I haven't seen it my self but it I’m sure it is good</a:t>
            </a:r>
          </a:p>
          <a:p>
            <a:pPr marL="0" indent="0">
              <a:lnSpc>
                <a:spcPct val="80000"/>
              </a:lnSpc>
            </a:pPr>
            <a:endParaRPr lang="en-GB" sz="1500" smtClean="0"/>
          </a:p>
          <a:p>
            <a:pPr marL="0" indent="0">
              <a:lnSpc>
                <a:spcPct val="80000"/>
              </a:lnSpc>
            </a:pPr>
            <a:endParaRPr lang="en-GB" sz="1500" smtClean="0"/>
          </a:p>
          <a:p>
            <a:pPr marL="0" indent="0">
              <a:lnSpc>
                <a:spcPct val="80000"/>
              </a:lnSpc>
            </a:pPr>
            <a:endParaRPr lang="en-GB" sz="1500" smtClean="0"/>
          </a:p>
          <a:p>
            <a:pPr marL="0" indent="0">
              <a:lnSpc>
                <a:spcPct val="80000"/>
              </a:lnSpc>
            </a:pPr>
            <a:endParaRPr lang="en-GB" sz="1500" smtClean="0"/>
          </a:p>
          <a:p>
            <a:pPr marL="0" indent="0">
              <a:lnSpc>
                <a:spcPct val="80000"/>
              </a:lnSpc>
            </a:pPr>
            <a:endParaRPr lang="en-GB" sz="1500" smtClean="0"/>
          </a:p>
          <a:p>
            <a:pPr marL="0" indent="0">
              <a:lnSpc>
                <a:spcPct val="80000"/>
              </a:lnSpc>
            </a:pPr>
            <a:endParaRPr lang="en-GB" sz="1500" smtClean="0"/>
          </a:p>
          <a:p>
            <a:pPr marL="0" indent="0">
              <a:lnSpc>
                <a:spcPct val="80000"/>
              </a:lnSpc>
            </a:pPr>
            <a:endParaRPr lang="en-GB" sz="1500" smtClean="0"/>
          </a:p>
          <a:p>
            <a:pPr marL="0" indent="0">
              <a:lnSpc>
                <a:spcPct val="80000"/>
              </a:lnSpc>
            </a:pPr>
            <a:r>
              <a:rPr lang="en-GB" sz="1500" smtClean="0"/>
              <a:t>Irishman, Richard More O’ Ferrall was appointed as the first civil governor of Malta in 1847</a:t>
            </a:r>
          </a:p>
        </p:txBody>
      </p:sp>
      <p:sp>
        <p:nvSpPr>
          <p:cNvPr id="2" name="Title 1"/>
          <p:cNvSpPr>
            <a:spLocks noGrp="1"/>
          </p:cNvSpPr>
          <p:nvPr>
            <p:ph type="title"/>
          </p:nvPr>
        </p:nvSpPr>
        <p:spPr/>
        <p:txBody>
          <a:bodyPr/>
          <a:lstStyle/>
          <a:p>
            <a:pPr fontAlgn="auto">
              <a:spcAft>
                <a:spcPts val="0"/>
              </a:spcAft>
              <a:defRPr/>
            </a:pPr>
            <a:r>
              <a:rPr lang="en-GB" dirty="0" smtClean="0"/>
              <a:t>DID YOU KNOW</a:t>
            </a:r>
            <a:r>
              <a:rPr lang="en-GB" dirty="0" smtClean="0">
                <a:sym typeface="Wingdings" pitchFamily="2" charset="2"/>
              </a:rPr>
              <a:t>!!</a:t>
            </a:r>
            <a:endParaRPr lang="en-GB" dirty="0"/>
          </a:p>
        </p:txBody>
      </p:sp>
      <p:pic>
        <p:nvPicPr>
          <p:cNvPr id="21508" name="Picture 3"/>
          <p:cNvPicPr>
            <a:picLocks noChangeAspect="1" noChangeArrowheads="1"/>
          </p:cNvPicPr>
          <p:nvPr/>
        </p:nvPicPr>
        <p:blipFill>
          <a:blip r:embed="rId3"/>
          <a:srcRect/>
          <a:stretch>
            <a:fillRect/>
          </a:stretch>
        </p:blipFill>
        <p:spPr bwMode="auto">
          <a:xfrm>
            <a:off x="1908175" y="4678363"/>
            <a:ext cx="2124075" cy="21526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258</TotalTime>
  <Words>526</Words>
  <Application>Microsoft Office PowerPoint</Application>
  <PresentationFormat>On-screen Show (4:3)</PresentationFormat>
  <Paragraphs>33</Paragraphs>
  <Slides>11</Slides>
  <Notes>0</Notes>
  <HiddenSlides>0</HiddenSlides>
  <MMClips>0</MMClips>
  <ScaleCrop>false</ScaleCrop>
  <HeadingPairs>
    <vt:vector size="6" baseType="variant">
      <vt:variant>
        <vt:lpstr>Fonts Used</vt:lpstr>
      </vt:variant>
      <vt:variant>
        <vt:i4>6</vt:i4>
      </vt:variant>
      <vt:variant>
        <vt:lpstr>Design Template</vt:lpstr>
      </vt:variant>
      <vt:variant>
        <vt:i4>5</vt:i4>
      </vt:variant>
      <vt:variant>
        <vt:lpstr>Slide Titles</vt:lpstr>
      </vt:variant>
      <vt:variant>
        <vt:i4>11</vt:i4>
      </vt:variant>
    </vt:vector>
  </HeadingPairs>
  <TitlesOfParts>
    <vt:vector size="22" baseType="lpstr">
      <vt:lpstr>Franklin Gothic Book</vt:lpstr>
      <vt:lpstr>Arial</vt:lpstr>
      <vt:lpstr>Franklin Gothic Medium</vt:lpstr>
      <vt:lpstr>Wingdings</vt:lpstr>
      <vt:lpstr>Calibri</vt:lpstr>
      <vt:lpstr>Tunga</vt:lpstr>
      <vt:lpstr>Angles</vt:lpstr>
      <vt:lpstr>Angles</vt:lpstr>
      <vt:lpstr>Angles</vt:lpstr>
      <vt:lpstr>Angles</vt:lpstr>
      <vt:lpstr>Angles</vt:lpstr>
      <vt:lpstr>MALTA</vt:lpstr>
      <vt:lpstr>THE FOOD IN MALTA </vt:lpstr>
      <vt:lpstr>THE VIEWS IN MALTA  </vt:lpstr>
      <vt:lpstr>THE POPULATION OF MALTA</vt:lpstr>
      <vt:lpstr>THE LANGUAGE IN MALTA</vt:lpstr>
      <vt:lpstr>FACTS ABOUT MALTA </vt:lpstr>
      <vt:lpstr>THE CULTURE OF MALTA </vt:lpstr>
      <vt:lpstr>WHERE IS MALTA </vt:lpstr>
      <vt:lpstr>DID YOU KNOW!!</vt:lpstr>
      <vt:lpstr>FAMOUS MALTESE PEOPLE</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Malta</dc:title>
  <dc:creator>Guest</dc:creator>
  <cp:lastModifiedBy>ADMIN</cp:lastModifiedBy>
  <cp:revision>29</cp:revision>
  <dcterms:created xsi:type="dcterms:W3CDTF">2014-03-11T14:33:46Z</dcterms:created>
  <dcterms:modified xsi:type="dcterms:W3CDTF">2014-05-28T20:29:47Z</dcterms:modified>
</cp:coreProperties>
</file>