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DDCCF82-75D7-40AB-81E4-E3F743DAA8F3}" type="datetimeFigureOut">
              <a:rPr lang="en-GB"/>
              <a:pPr>
                <a:defRPr/>
              </a:pPr>
              <a:t>28/05/2014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430D45-E110-40A1-8225-48ADD17D41A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6E50FD9-E04F-4FE2-B5EB-DB144527E416}" type="datetimeFigureOut">
              <a:rPr lang="en-GB"/>
              <a:pPr>
                <a:defRPr/>
              </a:pPr>
              <a:t>28/05/2014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2B885AC-54B1-4048-835D-1DC432595C0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67B5ABE-496B-463B-A1A3-B93EEE6A3ABB}" type="datetimeFigureOut">
              <a:rPr lang="en-GB"/>
              <a:pPr>
                <a:defRPr/>
              </a:pPr>
              <a:t>28/05/2014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507C39-C2FB-454C-969C-5772D875BAF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C43478-6DB6-4B08-A192-7EA16B969443}" type="datetimeFigureOut">
              <a:rPr lang="en-GB"/>
              <a:pPr>
                <a:defRPr/>
              </a:pPr>
              <a:t>28/05/2014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B235A3-7FAD-43FC-86C9-117B5E96F8A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FEDEBE-1ACD-4954-85C9-7AF4E87EFDD0}" type="datetimeFigureOut">
              <a:rPr lang="en-GB"/>
              <a:pPr>
                <a:defRPr/>
              </a:pPr>
              <a:t>28/05/2014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6108987-33D8-4120-BEDD-DDDAD242E67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67DC16E-7168-4CB0-BEE8-B007A196D7CE}" type="datetimeFigureOut">
              <a:rPr lang="en-GB"/>
              <a:pPr>
                <a:defRPr/>
              </a:pPr>
              <a:t>28/05/2014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5FEAC80-A8B7-4AAD-8BFF-424CD4E33E7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0E4B7B1-3F7B-461A-A7AC-D21C9DBEC69C}" type="datetimeFigureOut">
              <a:rPr lang="en-GB"/>
              <a:pPr>
                <a:defRPr/>
              </a:pPr>
              <a:t>28/05/2014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88C20A5-FA8F-4E1B-BCBB-0AD8AE456EB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FB21AEF-8781-49C4-BD57-E32CBA4E2EF3}" type="datetimeFigureOut">
              <a:rPr lang="en-GB"/>
              <a:pPr>
                <a:defRPr/>
              </a:pPr>
              <a:t>28/05/2014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AF63ED3-7D8A-4F10-BACF-D6BE698AC34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E65466-8161-44DA-B935-4830449A6B15}" type="datetimeFigureOut">
              <a:rPr lang="en-GB"/>
              <a:pPr>
                <a:defRPr/>
              </a:pPr>
              <a:t>28/05/2014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4DC0C11-A7EA-4EBD-B595-6CF8152B95E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1C200F-C6F6-412B-B22A-1E7169203423}" type="datetimeFigureOut">
              <a:rPr lang="en-GB"/>
              <a:pPr>
                <a:defRPr/>
              </a:pPr>
              <a:t>28/05/2014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D5ADC13-6629-4AFD-BD40-66BAD8B28CD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E20CC3-C2E9-4D3F-9F60-E39369D603B9}" type="datetimeFigureOut">
              <a:rPr lang="en-GB"/>
              <a:pPr>
                <a:defRPr/>
              </a:pPr>
              <a:t>28/05/2014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B888DC2-EAD9-4B76-B4DC-2CEFB1E864F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A4666AA-267E-4836-93C8-7AE8E884F86D}" type="datetimeFigureOut">
              <a:rPr lang="en-GB"/>
              <a:pPr>
                <a:defRPr/>
              </a:pPr>
              <a:t>28/05/2014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D20685B-B51A-49CE-99FA-6A18AABA7E2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GB" smtClean="0"/>
              <a:t>Spain</a:t>
            </a:r>
          </a:p>
        </p:txBody>
      </p:sp>
      <p:sp>
        <p:nvSpPr>
          <p:cNvPr id="3" name="Subtitle 2"/>
          <p:cNvSpPr>
            <a:spLocks noGrp="1"/>
          </p:cNvSpPr>
          <p:nvPr>
            <p:ph type="subTitle" idx="1"/>
          </p:nvPr>
        </p:nvSpPr>
        <p:spPr/>
        <p:txBody>
          <a:bodyPr rtlCol="0">
            <a:normAutofit fontScale="77500" lnSpcReduction="20000"/>
          </a:bodyPr>
          <a:lstStyle/>
          <a:p>
            <a:pPr fontAlgn="auto">
              <a:spcAft>
                <a:spcPts val="0"/>
              </a:spcAft>
              <a:buFont typeface="Arial" panose="020B0604020202020204" pitchFamily="34" charset="0"/>
              <a:buNone/>
              <a:defRPr/>
            </a:pPr>
            <a:r>
              <a:rPr lang="en-GB" sz="2800" dirty="0" smtClean="0"/>
              <a:t>Spain is located in the extreme south-west of Europe. It takes approximately 23 hours 11 minutes. Spain's currency is euro. Spain joined the eu in 1977. The population of Spain is 47.27 million. The capital is Madrid. The language is Spanish. There national day is the 12</a:t>
            </a:r>
            <a:r>
              <a:rPr lang="en-GB" sz="2800" baseline="30000" dirty="0" smtClean="0"/>
              <a:t>th</a:t>
            </a:r>
            <a:r>
              <a:rPr lang="en-GB" sz="2800" dirty="0" smtClean="0"/>
              <a:t> of October. The size is 504,782 km</a:t>
            </a:r>
          </a:p>
          <a:p>
            <a:pPr fontAlgn="auto">
              <a:spcAft>
                <a:spcPts val="0"/>
              </a:spcAft>
              <a:buFont typeface="Arial" panose="020B0604020202020204" pitchFamily="34" charset="0"/>
              <a:buNone/>
              <a:defRPr/>
            </a:pPr>
            <a:endParaRPr lang="en-GB" sz="2800" dirty="0"/>
          </a:p>
        </p:txBody>
      </p:sp>
      <p:pic>
        <p:nvPicPr>
          <p:cNvPr id="13315" name="Picture 2"/>
          <p:cNvPicPr>
            <a:picLocks noChangeAspect="1" noChangeArrowheads="1"/>
          </p:cNvPicPr>
          <p:nvPr/>
        </p:nvPicPr>
        <p:blipFill>
          <a:blip r:embed="rId2"/>
          <a:srcRect/>
          <a:stretch>
            <a:fillRect/>
          </a:stretch>
        </p:blipFill>
        <p:spPr bwMode="auto">
          <a:xfrm>
            <a:off x="2268538" y="115888"/>
            <a:ext cx="3787775" cy="2411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smtClean="0"/>
              <a:t>People and Lifestyle</a:t>
            </a:r>
          </a:p>
        </p:txBody>
      </p:sp>
      <p:sp>
        <p:nvSpPr>
          <p:cNvPr id="22530" name="Content Placeholder 2"/>
          <p:cNvSpPr>
            <a:spLocks noGrp="1"/>
          </p:cNvSpPr>
          <p:nvPr>
            <p:ph idx="1"/>
          </p:nvPr>
        </p:nvSpPr>
        <p:spPr/>
        <p:txBody>
          <a:bodyPr/>
          <a:lstStyle/>
          <a:p>
            <a:r>
              <a:rPr lang="en-GB" sz="2400" smtClean="0"/>
              <a:t>Over the centuries, many groups of people have settled in Spain, including the Phoenicians, Romans, Visigoths and Moors. Today 42.27 people live in Spain.</a:t>
            </a:r>
          </a:p>
          <a:p>
            <a:r>
              <a:rPr lang="en-GB" sz="2400" smtClean="0"/>
              <a:t>In the twentieth century, many people moved from rural areas to cities such as Madrid, to look for work. Most people lived in coastal areas such as Valencia. </a:t>
            </a:r>
          </a:p>
        </p:txBody>
      </p:sp>
      <p:pic>
        <p:nvPicPr>
          <p:cNvPr id="22531" name="Picture 2"/>
          <p:cNvPicPr>
            <a:picLocks noChangeAspect="1" noChangeArrowheads="1"/>
          </p:cNvPicPr>
          <p:nvPr/>
        </p:nvPicPr>
        <p:blipFill>
          <a:blip r:embed="rId2"/>
          <a:srcRect/>
          <a:stretch>
            <a:fillRect/>
          </a:stretch>
        </p:blipFill>
        <p:spPr bwMode="auto">
          <a:xfrm>
            <a:off x="755650" y="4221163"/>
            <a:ext cx="3165475" cy="20923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mtClean="0"/>
              <a:t>Religion</a:t>
            </a:r>
          </a:p>
        </p:txBody>
      </p:sp>
      <p:sp>
        <p:nvSpPr>
          <p:cNvPr id="23554" name="Content Placeholder 2"/>
          <p:cNvSpPr>
            <a:spLocks noGrp="1"/>
          </p:cNvSpPr>
          <p:nvPr>
            <p:ph idx="1"/>
          </p:nvPr>
        </p:nvSpPr>
        <p:spPr/>
        <p:txBody>
          <a:bodyPr/>
          <a:lstStyle/>
          <a:p>
            <a:r>
              <a:rPr lang="en-GB" smtClean="0"/>
              <a:t>More than 94 percent of the total Spanish population is Roman Catholic. With over 60,000 Catholic Churches, Monasteries and Convents in Spain, Catholicism has played a significant role in Spanish history. </a:t>
            </a:r>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p:txBody>
      </p:sp>
      <p:pic>
        <p:nvPicPr>
          <p:cNvPr id="23555" name="Picture 2"/>
          <p:cNvPicPr>
            <a:picLocks noChangeAspect="1" noChangeArrowheads="1"/>
          </p:cNvPicPr>
          <p:nvPr/>
        </p:nvPicPr>
        <p:blipFill>
          <a:blip r:embed="rId2"/>
          <a:srcRect/>
          <a:stretch>
            <a:fillRect/>
          </a:stretch>
        </p:blipFill>
        <p:spPr bwMode="auto">
          <a:xfrm>
            <a:off x="930275" y="4292600"/>
            <a:ext cx="3101975" cy="2320925"/>
          </a:xfrm>
          <a:prstGeom prst="rect">
            <a:avLst/>
          </a:prstGeom>
          <a:noFill/>
          <a:ln w="9525">
            <a:noFill/>
            <a:miter lim="800000"/>
            <a:headEnd/>
            <a:tailEnd/>
          </a:ln>
        </p:spPr>
      </p:pic>
      <p:pic>
        <p:nvPicPr>
          <p:cNvPr id="23556" name="Picture 3"/>
          <p:cNvPicPr>
            <a:picLocks noChangeAspect="1" noChangeArrowheads="1"/>
          </p:cNvPicPr>
          <p:nvPr/>
        </p:nvPicPr>
        <p:blipFill>
          <a:blip r:embed="rId3"/>
          <a:srcRect/>
          <a:stretch>
            <a:fillRect/>
          </a:stretch>
        </p:blipFill>
        <p:spPr bwMode="auto">
          <a:xfrm>
            <a:off x="5421313" y="4149725"/>
            <a:ext cx="3270250" cy="2463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mtClean="0"/>
              <a:t>Images of Spain </a:t>
            </a:r>
          </a:p>
        </p:txBody>
      </p:sp>
      <p:sp>
        <p:nvSpPr>
          <p:cNvPr id="24578" name="Content Placeholder 2"/>
          <p:cNvSpPr>
            <a:spLocks noGrp="1"/>
          </p:cNvSpPr>
          <p:nvPr>
            <p:ph idx="1"/>
          </p:nvPr>
        </p:nvSpPr>
        <p:spPr/>
        <p:txBody>
          <a:bodyPr/>
          <a:lstStyle/>
          <a:p>
            <a:endParaRPr lang="en-GB" smtClean="0"/>
          </a:p>
        </p:txBody>
      </p:sp>
      <p:pic>
        <p:nvPicPr>
          <p:cNvPr id="24579" name="Picture 2"/>
          <p:cNvPicPr>
            <a:picLocks noChangeAspect="1" noChangeArrowheads="1"/>
          </p:cNvPicPr>
          <p:nvPr/>
        </p:nvPicPr>
        <p:blipFill>
          <a:blip r:embed="rId2"/>
          <a:srcRect/>
          <a:stretch>
            <a:fillRect/>
          </a:stretch>
        </p:blipFill>
        <p:spPr bwMode="auto">
          <a:xfrm rot="-465098">
            <a:off x="468313" y="1628775"/>
            <a:ext cx="3300412" cy="2459038"/>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rot="564028">
            <a:off x="4500563" y="1844675"/>
            <a:ext cx="3179762" cy="2354263"/>
          </a:xfrm>
          <a:prstGeom prst="rect">
            <a:avLst/>
          </a:prstGeom>
          <a:noFill/>
          <a:ln w="9525">
            <a:noFill/>
            <a:miter lim="800000"/>
            <a:headEnd/>
            <a:tailEnd/>
          </a:ln>
        </p:spPr>
      </p:pic>
      <p:pic>
        <p:nvPicPr>
          <p:cNvPr id="24581" name="Picture 2"/>
          <p:cNvPicPr>
            <a:picLocks noChangeAspect="1" noChangeArrowheads="1"/>
          </p:cNvPicPr>
          <p:nvPr/>
        </p:nvPicPr>
        <p:blipFill>
          <a:blip r:embed="rId4"/>
          <a:srcRect/>
          <a:stretch>
            <a:fillRect/>
          </a:stretch>
        </p:blipFill>
        <p:spPr bwMode="auto">
          <a:xfrm rot="273904">
            <a:off x="2060575" y="4040188"/>
            <a:ext cx="2795588" cy="21510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smtClean="0"/>
              <a:t>Spanish architecture</a:t>
            </a:r>
          </a:p>
        </p:txBody>
      </p:sp>
      <p:sp>
        <p:nvSpPr>
          <p:cNvPr id="25602" name="Content Placeholder 2"/>
          <p:cNvSpPr>
            <a:spLocks noGrp="1"/>
          </p:cNvSpPr>
          <p:nvPr>
            <p:ph idx="1"/>
          </p:nvPr>
        </p:nvSpPr>
        <p:spPr/>
        <p:txBody>
          <a:bodyPr/>
          <a:lstStyle/>
          <a:p>
            <a:r>
              <a:rPr lang="en-GB" smtClean="0"/>
              <a:t>Spanish architecture shows the influence of the various civilisations that have settled in the country, such as the moors, the Celts, the French and the North Africans. The most famous building in Spain is the Alhambra, a magnificent palace built by the Moors. One of the most renowned Spanish architects is Antonio GaudÍ.</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t>Famous People</a:t>
            </a:r>
          </a:p>
        </p:txBody>
      </p:sp>
      <p:sp>
        <p:nvSpPr>
          <p:cNvPr id="26626" name="Content Placeholder 2"/>
          <p:cNvSpPr>
            <a:spLocks noGrp="1"/>
          </p:cNvSpPr>
          <p:nvPr>
            <p:ph idx="1"/>
          </p:nvPr>
        </p:nvSpPr>
        <p:spPr/>
        <p:txBody>
          <a:bodyPr/>
          <a:lstStyle/>
          <a:p>
            <a:r>
              <a:rPr lang="en-GB" sz="2400" smtClean="0"/>
              <a:t>There is so much famous people in Spain like Kane a wrestler, Enrique Iglesias a singer, Fernando Torres a soccer player, Pablo Picasso, Rafael nasal a tennis player, Xavi soccer player, Antonio Banderas a movie actor, Nathalie Ramos a movie actor, Penelope Cruz a  movie actor, Iker Casillas a soccer player, Andres Iniesta a soccer player, David Villa a soccer player, Juan Mata a soccer player, Gerard pique a soccer player. Salvador Dali an artist, Sergio Ramos a soccer player, Hernando Cortes an explorer, David Villa a soccer player and Cesc Fabregas a soccer player and there is way more.                                       </a:t>
            </a:r>
            <a:r>
              <a:rPr lang="en-GB"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mtClean="0"/>
              <a:t>Top 5 hotels in Spain</a:t>
            </a:r>
          </a:p>
        </p:txBody>
      </p:sp>
      <p:sp>
        <p:nvSpPr>
          <p:cNvPr id="27650" name="Content Placeholder 2"/>
          <p:cNvSpPr>
            <a:spLocks noGrp="1"/>
          </p:cNvSpPr>
          <p:nvPr>
            <p:ph idx="1"/>
          </p:nvPr>
        </p:nvSpPr>
        <p:spPr/>
        <p:txBody>
          <a:bodyPr/>
          <a:lstStyle/>
          <a:p>
            <a:pPr marL="0" indent="0">
              <a:buFont typeface="Arial" charset="0"/>
              <a:buNone/>
            </a:pPr>
            <a:r>
              <a:rPr lang="en-GB" smtClean="0"/>
              <a:t>There is a lot of hotels in Spain I will tell you the top 5. Alma Barcelona is no.1 and is located in Barcelona no.2 is vincci seleccion Alysia hotel Boutique and Spa located in bedalmandena no.3 is seaside grand hotel residencia located in maspalomas no.4 is hotel primero primera located in Barcelona no.5 is valbusenda resort.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GB" smtClean="0"/>
              <a:t>Spain's sports</a:t>
            </a:r>
          </a:p>
        </p:txBody>
      </p:sp>
      <p:sp>
        <p:nvSpPr>
          <p:cNvPr id="14338" name="Content Placeholder 2"/>
          <p:cNvSpPr>
            <a:spLocks noGrp="1"/>
          </p:cNvSpPr>
          <p:nvPr>
            <p:ph idx="1"/>
          </p:nvPr>
        </p:nvSpPr>
        <p:spPr/>
        <p:txBody>
          <a:bodyPr/>
          <a:lstStyle/>
          <a:p>
            <a:r>
              <a:rPr lang="en-GB" smtClean="0"/>
              <a:t>In Spain they do all kind of sports like football, basketball, tennis, cycling, handball,  motorcycling, golf, water sports bull fighting and skiing.</a:t>
            </a:r>
          </a:p>
        </p:txBody>
      </p:sp>
      <p:pic>
        <p:nvPicPr>
          <p:cNvPr id="14339" name="Picture 2"/>
          <p:cNvPicPr>
            <a:picLocks noChangeAspect="1" noChangeArrowheads="1"/>
          </p:cNvPicPr>
          <p:nvPr/>
        </p:nvPicPr>
        <p:blipFill>
          <a:blip r:embed="rId2"/>
          <a:srcRect/>
          <a:stretch>
            <a:fillRect/>
          </a:stretch>
        </p:blipFill>
        <p:spPr bwMode="auto">
          <a:xfrm>
            <a:off x="107950" y="3933825"/>
            <a:ext cx="2705100" cy="1685925"/>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5940425" y="3481388"/>
            <a:ext cx="2692400" cy="1495425"/>
          </a:xfrm>
          <a:prstGeom prst="rect">
            <a:avLst/>
          </a:prstGeom>
          <a:noFill/>
          <a:ln w="9525">
            <a:noFill/>
            <a:miter lim="800000"/>
            <a:headEnd/>
            <a:tailEnd/>
          </a:ln>
        </p:spPr>
      </p:pic>
      <p:pic>
        <p:nvPicPr>
          <p:cNvPr id="14341" name="Picture 4"/>
          <p:cNvPicPr>
            <a:picLocks noChangeAspect="1" noChangeArrowheads="1"/>
          </p:cNvPicPr>
          <p:nvPr/>
        </p:nvPicPr>
        <p:blipFill>
          <a:blip r:embed="rId4"/>
          <a:srcRect/>
          <a:stretch>
            <a:fillRect/>
          </a:stretch>
        </p:blipFill>
        <p:spPr bwMode="auto">
          <a:xfrm>
            <a:off x="3276600" y="4019550"/>
            <a:ext cx="239077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GB" smtClean="0"/>
              <a:t>What people in Spain eat</a:t>
            </a:r>
          </a:p>
        </p:txBody>
      </p:sp>
      <p:sp>
        <p:nvSpPr>
          <p:cNvPr id="15362" name="Content Placeholder 2"/>
          <p:cNvSpPr>
            <a:spLocks noGrp="1"/>
          </p:cNvSpPr>
          <p:nvPr>
            <p:ph idx="1"/>
          </p:nvPr>
        </p:nvSpPr>
        <p:spPr/>
        <p:txBody>
          <a:bodyPr/>
          <a:lstStyle/>
          <a:p>
            <a:r>
              <a:rPr lang="en-GB" smtClean="0"/>
              <a:t>People in Spain like food like Cochinillo Asado (Roast Suckling Pig) rabbit in salmorego, wrinkled potatoes and spicy sausages.</a:t>
            </a:r>
          </a:p>
        </p:txBody>
      </p:sp>
      <p:pic>
        <p:nvPicPr>
          <p:cNvPr id="15363" name="Picture 2"/>
          <p:cNvPicPr>
            <a:picLocks noChangeAspect="1" noChangeArrowheads="1"/>
          </p:cNvPicPr>
          <p:nvPr/>
        </p:nvPicPr>
        <p:blipFill>
          <a:blip r:embed="rId2"/>
          <a:srcRect/>
          <a:stretch>
            <a:fillRect/>
          </a:stretch>
        </p:blipFill>
        <p:spPr bwMode="auto">
          <a:xfrm>
            <a:off x="107950" y="4868863"/>
            <a:ext cx="2628900" cy="1733550"/>
          </a:xfrm>
          <a:prstGeom prst="rect">
            <a:avLst/>
          </a:prstGeom>
          <a:noFill/>
          <a:ln w="9525">
            <a:noFill/>
            <a:miter lim="800000"/>
            <a:headEnd/>
            <a:tailEnd/>
          </a:ln>
        </p:spPr>
      </p:pic>
      <p:pic>
        <p:nvPicPr>
          <p:cNvPr id="15364" name="Picture 3"/>
          <p:cNvPicPr>
            <a:picLocks noChangeAspect="1" noChangeArrowheads="1"/>
          </p:cNvPicPr>
          <p:nvPr/>
        </p:nvPicPr>
        <p:blipFill>
          <a:blip r:embed="rId3"/>
          <a:srcRect/>
          <a:stretch>
            <a:fillRect/>
          </a:stretch>
        </p:blipFill>
        <p:spPr bwMode="auto">
          <a:xfrm>
            <a:off x="6372225" y="4941888"/>
            <a:ext cx="2628900" cy="1743075"/>
          </a:xfrm>
          <a:prstGeom prst="rect">
            <a:avLst/>
          </a:prstGeom>
          <a:noFill/>
          <a:ln w="9525">
            <a:noFill/>
            <a:miter lim="800000"/>
            <a:headEnd/>
            <a:tailEnd/>
          </a:ln>
        </p:spPr>
      </p:pic>
      <p:pic>
        <p:nvPicPr>
          <p:cNvPr id="15365" name="Picture 4"/>
          <p:cNvPicPr>
            <a:picLocks noChangeAspect="1" noChangeArrowheads="1"/>
          </p:cNvPicPr>
          <p:nvPr/>
        </p:nvPicPr>
        <p:blipFill>
          <a:blip r:embed="rId4"/>
          <a:srcRect/>
          <a:stretch>
            <a:fillRect/>
          </a:stretch>
        </p:blipFill>
        <p:spPr bwMode="auto">
          <a:xfrm>
            <a:off x="723900" y="3141663"/>
            <a:ext cx="3609975" cy="1439862"/>
          </a:xfrm>
          <a:prstGeom prst="rect">
            <a:avLst/>
          </a:prstGeom>
          <a:noFill/>
          <a:ln w="9525">
            <a:noFill/>
            <a:miter lim="800000"/>
            <a:headEnd/>
            <a:tailEnd/>
          </a:ln>
        </p:spPr>
      </p:pic>
      <p:pic>
        <p:nvPicPr>
          <p:cNvPr id="15366" name="Picture 5"/>
          <p:cNvPicPr>
            <a:picLocks noChangeAspect="1" noChangeArrowheads="1"/>
          </p:cNvPicPr>
          <p:nvPr/>
        </p:nvPicPr>
        <p:blipFill>
          <a:blip r:embed="rId5"/>
          <a:srcRect/>
          <a:stretch>
            <a:fillRect/>
          </a:stretch>
        </p:blipFill>
        <p:spPr bwMode="auto">
          <a:xfrm>
            <a:off x="3276600" y="4756150"/>
            <a:ext cx="2447925" cy="1866900"/>
          </a:xfrm>
          <a:prstGeom prst="rect">
            <a:avLst/>
          </a:prstGeom>
          <a:noFill/>
          <a:ln w="9525">
            <a:noFill/>
            <a:miter lim="800000"/>
            <a:headEnd/>
            <a:tailEnd/>
          </a:ln>
        </p:spPr>
      </p:pic>
      <p:pic>
        <p:nvPicPr>
          <p:cNvPr id="15367" name="Picture 6"/>
          <p:cNvPicPr>
            <a:picLocks noChangeAspect="1" noChangeArrowheads="1"/>
          </p:cNvPicPr>
          <p:nvPr/>
        </p:nvPicPr>
        <p:blipFill>
          <a:blip r:embed="rId6"/>
          <a:srcRect/>
          <a:stretch>
            <a:fillRect/>
          </a:stretch>
        </p:blipFill>
        <p:spPr bwMode="auto">
          <a:xfrm>
            <a:off x="6049963" y="3128963"/>
            <a:ext cx="2508250" cy="162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GB" smtClean="0"/>
              <a:t>Spain's culture</a:t>
            </a:r>
          </a:p>
        </p:txBody>
      </p:sp>
      <p:sp>
        <p:nvSpPr>
          <p:cNvPr id="16386" name="Content Placeholder 2"/>
          <p:cNvSpPr>
            <a:spLocks noGrp="1"/>
          </p:cNvSpPr>
          <p:nvPr>
            <p:ph idx="1"/>
          </p:nvPr>
        </p:nvSpPr>
        <p:spPr/>
        <p:txBody>
          <a:bodyPr/>
          <a:lstStyle/>
          <a:p>
            <a:r>
              <a:rPr lang="en-GB" smtClean="0"/>
              <a:t>I have been to Spain many times the first time I went I was only a couple of months old. I think Spain has so much things to do you can do paragliding, scuba diving or you could just lie on the beach.   </a:t>
            </a:r>
          </a:p>
        </p:txBody>
      </p:sp>
      <p:pic>
        <p:nvPicPr>
          <p:cNvPr id="16387" name="Picture 2"/>
          <p:cNvPicPr>
            <a:picLocks noChangeAspect="1" noChangeArrowheads="1"/>
          </p:cNvPicPr>
          <p:nvPr/>
        </p:nvPicPr>
        <p:blipFill>
          <a:blip r:embed="rId2"/>
          <a:srcRect/>
          <a:stretch>
            <a:fillRect/>
          </a:stretch>
        </p:blipFill>
        <p:spPr bwMode="auto">
          <a:xfrm>
            <a:off x="3924300" y="3933825"/>
            <a:ext cx="4127500"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mtClean="0"/>
              <a:t>Spain's language</a:t>
            </a:r>
          </a:p>
        </p:txBody>
      </p:sp>
      <p:sp>
        <p:nvSpPr>
          <p:cNvPr id="17410" name="Content Placeholder 2"/>
          <p:cNvSpPr>
            <a:spLocks noGrp="1"/>
          </p:cNvSpPr>
          <p:nvPr>
            <p:ph idx="1"/>
          </p:nvPr>
        </p:nvSpPr>
        <p:spPr/>
        <p:txBody>
          <a:bodyPr/>
          <a:lstStyle/>
          <a:p>
            <a:r>
              <a:rPr lang="en-GB" smtClean="0"/>
              <a:t>Buenos díaz is how you say good morning in Spanish.</a:t>
            </a:r>
          </a:p>
          <a:p>
            <a:r>
              <a:rPr lang="en-GB" smtClean="0"/>
              <a:t>Pan is how you say bread in Spanish.</a:t>
            </a:r>
          </a:p>
          <a:p>
            <a:r>
              <a:rPr lang="en-GB" smtClean="0"/>
              <a:t>Hola is how you say hello in Spanish.</a:t>
            </a:r>
          </a:p>
          <a:p>
            <a:r>
              <a:rPr lang="en-GB" smtClean="0"/>
              <a:t>Animales is how you say animals in Spanish.</a:t>
            </a:r>
          </a:p>
          <a:p>
            <a:r>
              <a:rPr lang="en-GB" smtClean="0"/>
              <a:t>Libro is how you say book in Spanish.</a:t>
            </a:r>
          </a:p>
          <a:p>
            <a:r>
              <a:rPr lang="en-GB" smtClean="0"/>
              <a:t>Pastido is how you say party in Spanish.</a:t>
            </a:r>
          </a:p>
          <a:p>
            <a:endParaRPr lang="en-GB" smtClean="0"/>
          </a:p>
          <a:p>
            <a:endParaRPr lang="en-GB" i="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smtClean="0"/>
              <a:t>What Spain is famous for</a:t>
            </a:r>
          </a:p>
        </p:txBody>
      </p:sp>
      <p:sp>
        <p:nvSpPr>
          <p:cNvPr id="18434" name="Content Placeholder 2"/>
          <p:cNvSpPr>
            <a:spLocks noGrp="1"/>
          </p:cNvSpPr>
          <p:nvPr>
            <p:ph idx="1"/>
          </p:nvPr>
        </p:nvSpPr>
        <p:spPr/>
        <p:txBody>
          <a:bodyPr/>
          <a:lstStyle/>
          <a:p>
            <a:r>
              <a:rPr lang="en-GB" smtClean="0"/>
              <a:t>Spain is famous for bullfighting, excellent beaches, meat, fish, Festivals of tomatoes, Sherry (a type of wine),Great museums.</a:t>
            </a:r>
          </a:p>
        </p:txBody>
      </p:sp>
      <p:pic>
        <p:nvPicPr>
          <p:cNvPr id="18435" name="Picture 2"/>
          <p:cNvPicPr>
            <a:picLocks noChangeAspect="1" noChangeArrowheads="1"/>
          </p:cNvPicPr>
          <p:nvPr/>
        </p:nvPicPr>
        <p:blipFill>
          <a:blip r:embed="rId2"/>
          <a:srcRect/>
          <a:stretch>
            <a:fillRect/>
          </a:stretch>
        </p:blipFill>
        <p:spPr bwMode="auto">
          <a:xfrm>
            <a:off x="395288" y="3716338"/>
            <a:ext cx="3168650" cy="2430462"/>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4211638" y="3948113"/>
            <a:ext cx="1655762" cy="2493962"/>
          </a:xfrm>
          <a:prstGeom prst="rect">
            <a:avLst/>
          </a:prstGeom>
          <a:noFill/>
          <a:ln w="9525">
            <a:noFill/>
            <a:miter lim="800000"/>
            <a:headEnd/>
            <a:tailEnd/>
          </a:ln>
        </p:spPr>
      </p:pic>
      <p:pic>
        <p:nvPicPr>
          <p:cNvPr id="18437" name="Picture 4"/>
          <p:cNvPicPr>
            <a:picLocks noChangeAspect="1" noChangeArrowheads="1"/>
          </p:cNvPicPr>
          <p:nvPr/>
        </p:nvPicPr>
        <p:blipFill>
          <a:blip r:embed="rId4"/>
          <a:srcRect/>
          <a:stretch>
            <a:fillRect/>
          </a:stretch>
        </p:blipFill>
        <p:spPr bwMode="auto">
          <a:xfrm>
            <a:off x="6443663" y="4005263"/>
            <a:ext cx="2381250" cy="2381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How to get to Spain and how long it takes</a:t>
            </a:r>
            <a:endParaRPr lang="en-GB" dirty="0"/>
          </a:p>
        </p:txBody>
      </p:sp>
      <p:sp>
        <p:nvSpPr>
          <p:cNvPr id="19458" name="Content Placeholder 2"/>
          <p:cNvSpPr>
            <a:spLocks noGrp="1"/>
          </p:cNvSpPr>
          <p:nvPr>
            <p:ph idx="1"/>
          </p:nvPr>
        </p:nvSpPr>
        <p:spPr/>
        <p:txBody>
          <a:bodyPr/>
          <a:lstStyle/>
          <a:p>
            <a:r>
              <a:rPr lang="en-GB" smtClean="0"/>
              <a:t>You can take a boat and a plane to Spain and it takes around to hours to get to Spain on a plane.</a:t>
            </a:r>
          </a:p>
        </p:txBody>
      </p:sp>
      <p:pic>
        <p:nvPicPr>
          <p:cNvPr id="19459" name="Picture 4"/>
          <p:cNvPicPr>
            <a:picLocks noChangeAspect="1" noChangeArrowheads="1"/>
          </p:cNvPicPr>
          <p:nvPr/>
        </p:nvPicPr>
        <p:blipFill>
          <a:blip r:embed="rId2"/>
          <a:srcRect/>
          <a:stretch>
            <a:fillRect/>
          </a:stretch>
        </p:blipFill>
        <p:spPr bwMode="auto">
          <a:xfrm>
            <a:off x="179388" y="3357563"/>
            <a:ext cx="8569325" cy="27352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mtClean="0"/>
              <a:t>Plants and animals</a:t>
            </a:r>
          </a:p>
        </p:txBody>
      </p:sp>
      <p:sp>
        <p:nvSpPr>
          <p:cNvPr id="20482" name="Content Placeholder 2"/>
          <p:cNvSpPr>
            <a:spLocks noGrp="1"/>
          </p:cNvSpPr>
          <p:nvPr>
            <p:ph idx="1"/>
          </p:nvPr>
        </p:nvSpPr>
        <p:spPr/>
        <p:txBody>
          <a:bodyPr/>
          <a:lstStyle/>
          <a:p>
            <a:r>
              <a:rPr lang="en-GB" smtClean="0"/>
              <a:t>Many plants and animals can be found in Spain. Spain's most common plants are oak olives and grapes.</a:t>
            </a:r>
          </a:p>
          <a:p>
            <a:r>
              <a:rPr lang="en-GB" smtClean="0"/>
              <a:t>Rabbits are commonly found in Spain while wolves wildcats and deer are rarer.</a:t>
            </a:r>
          </a:p>
        </p:txBody>
      </p:sp>
      <p:pic>
        <p:nvPicPr>
          <p:cNvPr id="20483" name="Picture 2"/>
          <p:cNvPicPr>
            <a:picLocks noChangeAspect="1" noChangeArrowheads="1"/>
          </p:cNvPicPr>
          <p:nvPr/>
        </p:nvPicPr>
        <p:blipFill>
          <a:blip r:embed="rId2"/>
          <a:srcRect/>
          <a:stretch>
            <a:fillRect/>
          </a:stretch>
        </p:blipFill>
        <p:spPr bwMode="auto">
          <a:xfrm>
            <a:off x="6804025" y="3860800"/>
            <a:ext cx="2095500" cy="2714625"/>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a:off x="1258888" y="4386263"/>
            <a:ext cx="2952750" cy="20399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The Spanish Civil War</a:t>
            </a:r>
            <a:br>
              <a:rPr lang="en-GB" dirty="0" smtClean="0"/>
            </a:br>
            <a:endParaRPr lang="en-GB" dirty="0"/>
          </a:p>
        </p:txBody>
      </p:sp>
      <p:sp>
        <p:nvSpPr>
          <p:cNvPr id="21506" name="Content Placeholder 2"/>
          <p:cNvSpPr>
            <a:spLocks noGrp="1"/>
          </p:cNvSpPr>
          <p:nvPr>
            <p:ph idx="1"/>
          </p:nvPr>
        </p:nvSpPr>
        <p:spPr/>
        <p:txBody>
          <a:bodyPr/>
          <a:lstStyle/>
          <a:p>
            <a:r>
              <a:rPr lang="en-GB" smtClean="0"/>
              <a:t>In the early 1900s Spain was tortured by a political problems. In 1936the Spanish civil war broke out between the republications and the army. After nearly three years of fighting the military took over Madrid on 28 march 1939.On April 1</a:t>
            </a:r>
            <a:r>
              <a:rPr lang="en-GB" baseline="30000" smtClean="0"/>
              <a:t>st</a:t>
            </a:r>
            <a:r>
              <a:rPr lang="en-GB" smtClean="0"/>
              <a:t> , military leader General Francisco Franco declared himself chief of state. </a:t>
            </a:r>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FFFF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1421</TotalTime>
  <Words>655</Words>
  <Application>Microsoft Office PowerPoint</Application>
  <PresentationFormat>On-screen Show (4:3)</PresentationFormat>
  <Paragraphs>52</Paragraphs>
  <Slides>15</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15</vt:i4>
      </vt:variant>
    </vt:vector>
  </HeadingPairs>
  <TitlesOfParts>
    <vt:vector size="18" baseType="lpstr">
      <vt:lpstr>Calibri</vt:lpstr>
      <vt:lpstr>Arial</vt:lpstr>
      <vt:lpstr>Office Theme</vt:lpstr>
      <vt:lpstr>Spain</vt:lpstr>
      <vt:lpstr>Spain's sports</vt:lpstr>
      <vt:lpstr>What people in Spain eat</vt:lpstr>
      <vt:lpstr>Spain's culture</vt:lpstr>
      <vt:lpstr>Spain's language</vt:lpstr>
      <vt:lpstr>What Spain is famous for</vt:lpstr>
      <vt:lpstr>How to get to Spain and how long it takes</vt:lpstr>
      <vt:lpstr>Plants and animals</vt:lpstr>
      <vt:lpstr>The Spanish Civil War </vt:lpstr>
      <vt:lpstr>People and Lifestyle</vt:lpstr>
      <vt:lpstr>Religion</vt:lpstr>
      <vt:lpstr>Images of Spain </vt:lpstr>
      <vt:lpstr>Spanish architecture</vt:lpstr>
      <vt:lpstr>Famous People</vt:lpstr>
      <vt:lpstr>Top 5 hotels in Spain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Spain</dc:title>
  <dc:creator>user6</dc:creator>
  <cp:lastModifiedBy>ADMIN</cp:lastModifiedBy>
  <cp:revision>27</cp:revision>
  <dcterms:created xsi:type="dcterms:W3CDTF">2014-02-13T10:35:45Z</dcterms:created>
  <dcterms:modified xsi:type="dcterms:W3CDTF">2014-05-28T21:21:55Z</dcterms:modified>
</cp:coreProperties>
</file>