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48" autoAdjust="0"/>
    <p:restoredTop sz="94660"/>
  </p:normalViewPr>
  <p:slideViewPr>
    <p:cSldViewPr>
      <p:cViewPr varScale="1">
        <p:scale>
          <a:sx n="71" d="100"/>
          <a:sy n="71" d="100"/>
        </p:scale>
        <p:origin x="-96" y="-1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F948892-CD70-4C21-857A-868D70639237}" type="datetimeFigureOut">
              <a:rPr lang="en-GB"/>
              <a:pPr>
                <a:defRPr/>
              </a:pPr>
              <a:t>14/03/2013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C7BF12D-D4D6-463A-AA50-6C6587CA276B}"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05FFD361-0185-482D-983E-3D2B1A49C1A9}" type="datetimeFigureOut">
              <a:rPr lang="en-GB"/>
              <a:pPr>
                <a:defRPr/>
              </a:pPr>
              <a:t>14/03/2013</a:t>
            </a:fld>
            <a:endParaRPr lang="en-GB" dirty="0"/>
          </a:p>
        </p:txBody>
      </p:sp>
      <p:sp>
        <p:nvSpPr>
          <p:cNvPr id="12" name="Footer Placeholder 4"/>
          <p:cNvSpPr>
            <a:spLocks noGrp="1"/>
          </p:cNvSpPr>
          <p:nvPr>
            <p:ph type="ftr" sz="quarter" idx="11"/>
          </p:nvPr>
        </p:nvSpPr>
        <p:spPr/>
        <p:txBody>
          <a:bodyPr/>
          <a:lstStyle>
            <a:lvl1pPr>
              <a:defRPr/>
            </a:lvl1pPr>
          </a:lstStyle>
          <a:p>
            <a:pPr>
              <a:defRPr/>
            </a:pPr>
            <a:endParaRPr lang="en-GB"/>
          </a:p>
        </p:txBody>
      </p:sp>
      <p:sp>
        <p:nvSpPr>
          <p:cNvPr id="13" name="Slide Number Placeholder 5"/>
          <p:cNvSpPr>
            <a:spLocks noGrp="1"/>
          </p:cNvSpPr>
          <p:nvPr>
            <p:ph type="sldNum" sz="quarter" idx="12"/>
          </p:nvPr>
        </p:nvSpPr>
        <p:spPr/>
        <p:txBody>
          <a:bodyPr/>
          <a:lstStyle>
            <a:lvl1pPr>
              <a:defRPr/>
            </a:lvl1pPr>
          </a:lstStyle>
          <a:p>
            <a:pPr>
              <a:defRPr/>
            </a:pPr>
            <a:fld id="{D2B32ED4-AA12-4C6D-9707-79E816D70D3D}"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4EDA61-B4BB-423E-BEFE-0ED276ECC686}" type="datetimeFigureOut">
              <a:rPr lang="en-GB"/>
              <a:pPr>
                <a:defRPr/>
              </a:pPr>
              <a:t>14/03/2013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DB95B0-2540-4F60-AD24-25E8B83A9365}"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766E9A73-C2C7-4F09-97BE-15CEDCB3B735}" type="datetimeFigureOut">
              <a:rPr lang="en-GB"/>
              <a:pPr>
                <a:defRPr/>
              </a:pPr>
              <a:t>14/03/2013</a:t>
            </a:fld>
            <a:endParaRPr lang="en-GB" dirty="0"/>
          </a:p>
        </p:txBody>
      </p:sp>
      <p:sp>
        <p:nvSpPr>
          <p:cNvPr id="12" name="Footer Placeholder 4"/>
          <p:cNvSpPr>
            <a:spLocks noGrp="1"/>
          </p:cNvSpPr>
          <p:nvPr>
            <p:ph type="ftr" sz="quarter" idx="11"/>
          </p:nvPr>
        </p:nvSpPr>
        <p:spPr/>
        <p:txBody>
          <a:bodyPr/>
          <a:lstStyle>
            <a:lvl1pPr>
              <a:defRPr/>
            </a:lvl1pPr>
          </a:lstStyle>
          <a:p>
            <a:pPr>
              <a:defRPr/>
            </a:pPr>
            <a:endParaRPr lang="en-GB"/>
          </a:p>
        </p:txBody>
      </p:sp>
      <p:sp>
        <p:nvSpPr>
          <p:cNvPr id="13" name="Slide Number Placeholder 5"/>
          <p:cNvSpPr>
            <a:spLocks noGrp="1"/>
          </p:cNvSpPr>
          <p:nvPr>
            <p:ph type="sldNum" sz="quarter" idx="12"/>
          </p:nvPr>
        </p:nvSpPr>
        <p:spPr/>
        <p:txBody>
          <a:bodyPr/>
          <a:lstStyle>
            <a:lvl1pPr>
              <a:defRPr/>
            </a:lvl1pPr>
          </a:lstStyle>
          <a:p>
            <a:pPr>
              <a:defRPr/>
            </a:pPr>
            <a:fld id="{4986F362-C700-4DED-A76E-A31F19E890DE}"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E15FF6BA-9585-4BBA-8631-5B7A3B8CB260}" type="datetimeFigureOut">
              <a:rPr lang="en-GB"/>
              <a:pPr>
                <a:defRPr/>
              </a:pPr>
              <a:t>14/03/2013</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03EEAA3-A8D9-4AA5-BBD3-242F602C724F}"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12B9B57D-EFC2-45B4-BE43-BF11B654BEE3}" type="datetimeFigureOut">
              <a:rPr lang="en-GB"/>
              <a:pPr>
                <a:defRPr/>
              </a:pPr>
              <a:t>14/03/2013</a:t>
            </a:fld>
            <a:endParaRPr lang="en-GB" dirty="0"/>
          </a:p>
        </p:txBody>
      </p:sp>
      <p:sp>
        <p:nvSpPr>
          <p:cNvPr id="11" name="Footer Placeholder 4"/>
          <p:cNvSpPr>
            <a:spLocks noGrp="1"/>
          </p:cNvSpPr>
          <p:nvPr>
            <p:ph type="ftr" sz="quarter" idx="11"/>
          </p:nvPr>
        </p:nvSpPr>
        <p:spPr/>
        <p:txBody>
          <a:bodyPr/>
          <a:lstStyle>
            <a:lvl1pPr>
              <a:defRPr/>
            </a:lvl1pPr>
          </a:lstStyle>
          <a:p>
            <a:pPr>
              <a:defRPr/>
            </a:pPr>
            <a:endParaRPr lang="en-GB"/>
          </a:p>
        </p:txBody>
      </p:sp>
      <p:sp>
        <p:nvSpPr>
          <p:cNvPr id="12" name="Slide Number Placeholder 5"/>
          <p:cNvSpPr>
            <a:spLocks noGrp="1"/>
          </p:cNvSpPr>
          <p:nvPr>
            <p:ph type="sldNum" sz="quarter" idx="12"/>
          </p:nvPr>
        </p:nvSpPr>
        <p:spPr/>
        <p:txBody>
          <a:bodyPr/>
          <a:lstStyle>
            <a:lvl1pPr>
              <a:defRPr/>
            </a:lvl1pPr>
          </a:lstStyle>
          <a:p>
            <a:pPr>
              <a:defRPr/>
            </a:pPr>
            <a:fld id="{F1888CE9-89DC-45E8-AD86-EB6918A77D81}"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C96305E2-9FAF-4039-A9E9-54C3B04D4F5A}" type="datetimeFigureOut">
              <a:rPr lang="en-GB"/>
              <a:pPr>
                <a:defRPr/>
              </a:pPr>
              <a:t>14/03/2013</a:t>
            </a:fld>
            <a:endParaRPr lang="en-GB" dirty="0"/>
          </a:p>
        </p:txBody>
      </p:sp>
      <p:sp>
        <p:nvSpPr>
          <p:cNvPr id="6" name="Footer Placeholder 4"/>
          <p:cNvSpPr>
            <a:spLocks noGrp="1"/>
          </p:cNvSpPr>
          <p:nvPr>
            <p:ph type="ftr" sz="quarter" idx="16"/>
          </p:nvPr>
        </p:nvSpPr>
        <p:spPr/>
        <p:txBody>
          <a:bodyPr/>
          <a:lstStyle>
            <a:lvl1pPr>
              <a:defRPr/>
            </a:lvl1pPr>
          </a:lstStyle>
          <a:p>
            <a:pPr>
              <a:defRPr/>
            </a:pPr>
            <a:endParaRPr lang="en-GB"/>
          </a:p>
        </p:txBody>
      </p:sp>
      <p:sp>
        <p:nvSpPr>
          <p:cNvPr id="7" name="Slide Number Placeholder 5"/>
          <p:cNvSpPr>
            <a:spLocks noGrp="1"/>
          </p:cNvSpPr>
          <p:nvPr>
            <p:ph type="sldNum" sz="quarter" idx="17"/>
          </p:nvPr>
        </p:nvSpPr>
        <p:spPr/>
        <p:txBody>
          <a:bodyPr/>
          <a:lstStyle>
            <a:lvl1pPr>
              <a:defRPr/>
            </a:lvl1pPr>
          </a:lstStyle>
          <a:p>
            <a:pPr>
              <a:defRPr/>
            </a:pPr>
            <a:fld id="{508671BC-513E-4D8E-8E37-95864B82D178}"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2E92449-4991-47E5-AA4B-F87D49518F0D}" type="datetimeFigureOut">
              <a:rPr lang="en-GB"/>
              <a:pPr>
                <a:defRPr/>
              </a:pPr>
              <a:t>14/03/2013</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C82D410-9DF5-4E7C-A930-35082E17D810}"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86A061-0245-4633-9F1E-71A5AA428AA4}" type="datetimeFigureOut">
              <a:rPr lang="en-GB"/>
              <a:pPr>
                <a:defRPr/>
              </a:pPr>
              <a:t>14/03/2013</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0B7056C-49E3-4AA5-80B1-CFE9FE7AF7BB}"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9" name="Date Placeholder 1"/>
          <p:cNvSpPr>
            <a:spLocks noGrp="1"/>
          </p:cNvSpPr>
          <p:nvPr>
            <p:ph type="dt" sz="half" idx="10"/>
          </p:nvPr>
        </p:nvSpPr>
        <p:spPr/>
        <p:txBody>
          <a:bodyPr/>
          <a:lstStyle>
            <a:lvl1pPr>
              <a:defRPr/>
            </a:lvl1pPr>
          </a:lstStyle>
          <a:p>
            <a:pPr>
              <a:defRPr/>
            </a:pPr>
            <a:fld id="{E87883C8-20E2-4C42-BFA5-E5DB32CAFE0C}" type="datetimeFigureOut">
              <a:rPr lang="en-GB"/>
              <a:pPr>
                <a:defRPr/>
              </a:pPr>
              <a:t>14/03/2013</a:t>
            </a:fld>
            <a:endParaRPr lang="en-GB" dirty="0"/>
          </a:p>
        </p:txBody>
      </p:sp>
      <p:sp>
        <p:nvSpPr>
          <p:cNvPr id="10" name="Footer Placeholder 2"/>
          <p:cNvSpPr>
            <a:spLocks noGrp="1"/>
          </p:cNvSpPr>
          <p:nvPr>
            <p:ph type="ftr" sz="quarter" idx="11"/>
          </p:nvPr>
        </p:nvSpPr>
        <p:spPr/>
        <p:txBody>
          <a:bodyPr/>
          <a:lstStyle>
            <a:lvl1pPr>
              <a:defRPr/>
            </a:lvl1pPr>
          </a:lstStyle>
          <a:p>
            <a:pPr>
              <a:defRPr/>
            </a:pPr>
            <a:endParaRPr lang="en-GB"/>
          </a:p>
        </p:txBody>
      </p:sp>
      <p:sp>
        <p:nvSpPr>
          <p:cNvPr id="11" name="Slide Number Placeholder 3"/>
          <p:cNvSpPr>
            <a:spLocks noGrp="1"/>
          </p:cNvSpPr>
          <p:nvPr>
            <p:ph type="sldNum" sz="quarter" idx="12"/>
          </p:nvPr>
        </p:nvSpPr>
        <p:spPr/>
        <p:txBody>
          <a:bodyPr/>
          <a:lstStyle>
            <a:lvl1pPr>
              <a:defRPr/>
            </a:lvl1pPr>
          </a:lstStyle>
          <a:p>
            <a:pPr>
              <a:defRPr/>
            </a:pPr>
            <a:fld id="{114017A6-C0F9-45A3-88C2-A8427EFBC271}"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DEEEFC07-E7A2-453B-956D-E1D309B00B84}" type="datetimeFigureOut">
              <a:rPr lang="en-GB"/>
              <a:pPr>
                <a:defRPr/>
              </a:pPr>
              <a:t>14/03/2013</a:t>
            </a:fld>
            <a:endParaRPr lang="en-GB" dirty="0"/>
          </a:p>
        </p:txBody>
      </p:sp>
      <p:sp>
        <p:nvSpPr>
          <p:cNvPr id="13" name="Footer Placeholder 5"/>
          <p:cNvSpPr>
            <a:spLocks noGrp="1"/>
          </p:cNvSpPr>
          <p:nvPr>
            <p:ph type="ftr" sz="quarter" idx="11"/>
          </p:nvPr>
        </p:nvSpPr>
        <p:spPr/>
        <p:txBody>
          <a:bodyPr/>
          <a:lstStyle>
            <a:lvl1pPr>
              <a:defRPr/>
            </a:lvl1pPr>
          </a:lstStyle>
          <a:p>
            <a:pPr>
              <a:defRPr/>
            </a:pPr>
            <a:endParaRPr lang="en-GB"/>
          </a:p>
        </p:txBody>
      </p:sp>
      <p:sp>
        <p:nvSpPr>
          <p:cNvPr id="14" name="Slide Number Placeholder 6"/>
          <p:cNvSpPr>
            <a:spLocks noGrp="1"/>
          </p:cNvSpPr>
          <p:nvPr>
            <p:ph type="sldNum" sz="quarter" idx="12"/>
          </p:nvPr>
        </p:nvSpPr>
        <p:spPr/>
        <p:txBody>
          <a:bodyPr/>
          <a:lstStyle>
            <a:lvl1pPr>
              <a:defRPr/>
            </a:lvl1pPr>
          </a:lstStyle>
          <a:p>
            <a:pPr>
              <a:defRPr/>
            </a:pPr>
            <a:fld id="{CF0ED14B-87B9-40BD-89E7-87EB6005EFFF}"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43FDB7A1-D7B7-433E-A643-F7D17B9FFD40}" type="datetimeFigureOut">
              <a:rPr lang="en-GB"/>
              <a:pPr>
                <a:defRPr/>
              </a:pPr>
              <a:t>14/03/2013</a:t>
            </a:fld>
            <a:endParaRPr lang="en-GB" dirty="0"/>
          </a:p>
        </p:txBody>
      </p:sp>
      <p:sp>
        <p:nvSpPr>
          <p:cNvPr id="13" name="Footer Placeholder 5"/>
          <p:cNvSpPr>
            <a:spLocks noGrp="1"/>
          </p:cNvSpPr>
          <p:nvPr>
            <p:ph type="ftr" sz="quarter" idx="11"/>
          </p:nvPr>
        </p:nvSpPr>
        <p:spPr/>
        <p:txBody>
          <a:bodyPr/>
          <a:lstStyle>
            <a:lvl1pPr>
              <a:defRPr/>
            </a:lvl1pPr>
          </a:lstStyle>
          <a:p>
            <a:pPr>
              <a:defRPr/>
            </a:pPr>
            <a:endParaRPr lang="en-GB"/>
          </a:p>
        </p:txBody>
      </p:sp>
      <p:sp>
        <p:nvSpPr>
          <p:cNvPr id="14" name="Slide Number Placeholder 6"/>
          <p:cNvSpPr>
            <a:spLocks noGrp="1"/>
          </p:cNvSpPr>
          <p:nvPr>
            <p:ph type="sldNum" sz="quarter" idx="12"/>
          </p:nvPr>
        </p:nvSpPr>
        <p:spPr/>
        <p:txBody>
          <a:bodyPr/>
          <a:lstStyle>
            <a:lvl1pPr>
              <a:defRPr/>
            </a:lvl1pPr>
          </a:lstStyle>
          <a:p>
            <a:pPr>
              <a:defRPr/>
            </a:pPr>
            <a:fld id="{2D9F6A2D-2A07-4D61-8418-AFA21899767A}"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2"/>
                </a:solidFill>
                <a:latin typeface="+mn-lt"/>
              </a:defRPr>
            </a:lvl1pPr>
          </a:lstStyle>
          <a:p>
            <a:pPr>
              <a:defRPr/>
            </a:pPr>
            <a:fld id="{E2B1D0CF-5EB8-43C6-8FCA-B885A1F64CA4}" type="datetimeFigureOut">
              <a:rPr lang="en-GB"/>
              <a:pPr>
                <a:defRPr/>
              </a:pPr>
              <a:t>14/03/2013</a:t>
            </a:fld>
            <a:endParaRPr lang="en-GB" dirty="0"/>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defRPr>
            </a:lvl1pPr>
          </a:lstStyle>
          <a:p>
            <a:pPr>
              <a:defRPr/>
            </a:pPr>
            <a:endParaRPr lang="en-GB"/>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2"/>
                </a:solidFill>
                <a:latin typeface="+mn-lt"/>
              </a:defRPr>
            </a:lvl1pPr>
          </a:lstStyle>
          <a:p>
            <a:pPr>
              <a:defRPr/>
            </a:pPr>
            <a:fld id="{C0CD46DD-6626-4799-8607-F73B5E8E170F}" type="slidenum">
              <a:rPr lang="en-GB"/>
              <a:pPr>
                <a:defRPr/>
              </a:pPr>
              <a:t>‹#›</a:t>
            </a:fld>
            <a:endParaRPr lang="en-GB" dirty="0"/>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18" r:id="rId4"/>
    <p:sldLayoutId id="2147483717" r:id="rId5"/>
    <p:sldLayoutId id="2147483716" r:id="rId6"/>
    <p:sldLayoutId id="2147483722" r:id="rId7"/>
    <p:sldLayoutId id="2147483723" r:id="rId8"/>
    <p:sldLayoutId id="2147483724" r:id="rId9"/>
    <p:sldLayoutId id="2147483715" r:id="rId10"/>
    <p:sldLayoutId id="2147483725" r:id="rId11"/>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4213" y="476250"/>
            <a:ext cx="7772400" cy="3198813"/>
          </a:xfrm>
        </p:spPr>
        <p:txBody>
          <a:bodyPr/>
          <a:lstStyle/>
          <a:p>
            <a:pPr eaLnBrk="1" hangingPunct="1"/>
            <a:r>
              <a:rPr lang="en-GB" sz="6600" smtClean="0"/>
              <a:t>   </a:t>
            </a:r>
          </a:p>
        </p:txBody>
      </p:sp>
      <p:sp>
        <p:nvSpPr>
          <p:cNvPr id="14338" name="Subtitle 2"/>
          <p:cNvSpPr>
            <a:spLocks noGrp="1"/>
          </p:cNvSpPr>
          <p:nvPr>
            <p:ph type="subTitle" idx="1"/>
          </p:nvPr>
        </p:nvSpPr>
        <p:spPr>
          <a:xfrm>
            <a:off x="1371600" y="3556000"/>
            <a:ext cx="6400800" cy="1473200"/>
          </a:xfrm>
        </p:spPr>
        <p:txBody>
          <a:bodyPr/>
          <a:lstStyle/>
          <a:p>
            <a:pPr eaLnBrk="1" hangingPunct="1"/>
            <a:endParaRPr lang="en-GB" smtClean="0"/>
          </a:p>
          <a:p>
            <a:pPr eaLnBrk="1" hangingPunct="1"/>
            <a:endParaRPr lang="en-GB" smtClean="0"/>
          </a:p>
          <a:p>
            <a:pPr eaLnBrk="1" hangingPunct="1"/>
            <a:endParaRPr lang="en-GB" smtClean="0"/>
          </a:p>
        </p:txBody>
      </p:sp>
      <p:pic>
        <p:nvPicPr>
          <p:cNvPr id="14339" name="Picture 3"/>
          <p:cNvPicPr>
            <a:picLocks noChangeAspect="1"/>
          </p:cNvPicPr>
          <p:nvPr/>
        </p:nvPicPr>
        <p:blipFill>
          <a:blip r:embed="rId2"/>
          <a:srcRect/>
          <a:stretch>
            <a:fillRect/>
          </a:stretch>
        </p:blipFill>
        <p:spPr bwMode="auto">
          <a:xfrm>
            <a:off x="1150938" y="2105025"/>
            <a:ext cx="6842125" cy="2881313"/>
          </a:xfrm>
          <a:prstGeom prst="rect">
            <a:avLst/>
          </a:prstGeom>
          <a:noFill/>
          <a:ln w="9525">
            <a:noFill/>
            <a:miter lim="800000"/>
            <a:headEnd/>
            <a:tailEnd/>
          </a:ln>
        </p:spPr>
      </p:pic>
      <p:sp>
        <p:nvSpPr>
          <p:cNvPr id="6" name="Rectangle 5"/>
          <p:cNvSpPr/>
          <p:nvPr/>
        </p:nvSpPr>
        <p:spPr>
          <a:xfrm>
            <a:off x="2218295" y="535992"/>
            <a:ext cx="4365298" cy="1569660"/>
          </a:xfrm>
          <a:prstGeom prst="rect">
            <a:avLst/>
          </a:prstGeom>
          <a:noFill/>
        </p:spPr>
        <p:txBody>
          <a:bodyPr wrap="none">
            <a:spAutoFit/>
          </a:bodyPr>
          <a:lstStyle/>
          <a:p>
            <a:pPr algn="ctr" fontAlgn="auto">
              <a:spcBef>
                <a:spcPts val="0"/>
              </a:spcBef>
              <a:spcAft>
                <a:spcPts val="0"/>
              </a:spcAft>
              <a:defRPr/>
            </a:pPr>
            <a:r>
              <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Sweden</a:t>
            </a:r>
          </a:p>
        </p:txBody>
      </p:sp>
      <p:sp>
        <p:nvSpPr>
          <p:cNvPr id="8" name="Rectangle 7"/>
          <p:cNvSpPr/>
          <p:nvPr/>
        </p:nvSpPr>
        <p:spPr>
          <a:xfrm>
            <a:off x="1959024" y="5924234"/>
            <a:ext cx="5225951" cy="769441"/>
          </a:xfrm>
          <a:prstGeom prst="rect">
            <a:avLst/>
          </a:prstGeom>
        </p:spPr>
        <p:txBody>
          <a:bodyPr>
            <a:spAutoFit/>
          </a:bodyPr>
          <a:lstStyle/>
          <a:p>
            <a:pPr algn="ctr" fontAlgn="auto">
              <a:spcBef>
                <a:spcPts val="0"/>
              </a:spcBef>
              <a:spcAft>
                <a:spcPts val="0"/>
              </a:spcAft>
              <a:defRPr/>
            </a:pPr>
            <a:r>
              <a:rPr lang="en-US" sz="4400" b="1" spc="50" dirty="0">
                <a:ln w="12700" cmpd="sng">
                  <a:solidFill>
                    <a:srgbClr val="05E0DB">
                      <a:satMod val="120000"/>
                      <a:shade val="80000"/>
                    </a:srgbClr>
                  </a:solidFill>
                  <a:prstDash val="solid"/>
                </a:ln>
                <a:solidFill>
                  <a:srgbClr val="05E0DB">
                    <a:tint val="1000"/>
                  </a:srgbClr>
                </a:solidFill>
                <a:effectLst>
                  <a:glow rad="53100">
                    <a:srgbClr val="05E0DB">
                      <a:satMod val="180000"/>
                      <a:alpha val="30000"/>
                    </a:srgbClr>
                  </a:glow>
                </a:effectLst>
                <a:latin typeface="+mn-lt"/>
              </a:rPr>
              <a:t>By: Aisling Rafferty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p:txBody>
          <a:bodyPr/>
          <a:lstStyle/>
          <a:p>
            <a:pPr eaLnBrk="1" hangingPunct="1">
              <a:lnSpc>
                <a:spcPct val="80000"/>
              </a:lnSpc>
            </a:pPr>
            <a:r>
              <a:rPr lang="en-GB" sz="2000" smtClean="0"/>
              <a:t>The first mention of Sweden is found in Tacitus's </a:t>
            </a:r>
            <a:r>
              <a:rPr lang="en-GB" sz="2000" i="1" smtClean="0"/>
              <a:t>Germania,</a:t>
            </a:r>
            <a:r>
              <a:rPr lang="en-GB" sz="2000" smtClean="0"/>
              <a:t> where reference is made to the powerful king and strong fleet of the Sviones. In the 11th century, Olaf Sköttkonung became the first Swedish king to be baptized as a Christian. Around 1400, an attempt was made to unite Sweden, Norway, and Denmark into one kingdom, but this led to bitter strife between the Danes and the Swedes. </a:t>
            </a:r>
          </a:p>
          <a:p>
            <a:pPr eaLnBrk="1" hangingPunct="1">
              <a:lnSpc>
                <a:spcPct val="80000"/>
              </a:lnSpc>
            </a:pPr>
            <a:r>
              <a:rPr lang="en-GB" sz="2000" smtClean="0"/>
              <a:t>In 1520, the Danish king Christian II conquered Sweden and put leading Swedish people to death. Gustavus Vasa (1523–1560) broke away from Denmark and fashioned the modern Swedish state. He confiscated property from the Church in Sweden to pay Sweden's war debts. He justified his actions on the basis of Martin Luther's doctrines, which were being accepted nationwide with royal encouragement. The Lutheran Swedish church was eventually adopted as the state church. </a:t>
            </a:r>
          </a:p>
          <a:p>
            <a:pPr eaLnBrk="1" hangingPunct="1">
              <a:lnSpc>
                <a:spcPct val="80000"/>
              </a:lnSpc>
            </a:pPr>
            <a:r>
              <a:rPr lang="en-GB" sz="600" smtClean="0"/>
              <a:t/>
            </a:r>
            <a:br>
              <a:rPr lang="en-GB" sz="600" smtClean="0"/>
            </a:br>
            <a:endParaRPr lang="en-GB" sz="600" smtClean="0"/>
          </a:p>
        </p:txBody>
      </p:sp>
      <p:sp>
        <p:nvSpPr>
          <p:cNvPr id="23554" name="Title 2"/>
          <p:cNvSpPr>
            <a:spLocks noGrp="1"/>
          </p:cNvSpPr>
          <p:nvPr>
            <p:ph type="title"/>
          </p:nvPr>
        </p:nvSpPr>
        <p:spPr>
          <a:xfrm>
            <a:off x="4643438" y="338138"/>
            <a:ext cx="4043362" cy="1252537"/>
          </a:xfrm>
        </p:spPr>
        <p:txBody>
          <a:bodyPr/>
          <a:lstStyle/>
          <a:p>
            <a:pPr eaLnBrk="1" hangingPunct="1"/>
            <a:r>
              <a:rPr lang="en-GB" sz="9600" smtClean="0"/>
              <a:t>History </a:t>
            </a:r>
          </a:p>
        </p:txBody>
      </p:sp>
      <p:pic>
        <p:nvPicPr>
          <p:cNvPr id="23555" name="Picture 2" descr="http://t0.gstatic.com/images?q=tbn:ANd9GcT07bacauL1IFfmw8PSkde0UCH8LHkWRtuFmlN5P0Y8e1BeH1-C4Q"/>
          <p:cNvPicPr>
            <a:picLocks noChangeAspect="1" noChangeArrowheads="1"/>
          </p:cNvPicPr>
          <p:nvPr/>
        </p:nvPicPr>
        <p:blipFill>
          <a:blip r:embed="rId2"/>
          <a:srcRect/>
          <a:stretch>
            <a:fillRect/>
          </a:stretch>
        </p:blipFill>
        <p:spPr bwMode="auto">
          <a:xfrm>
            <a:off x="684213" y="549275"/>
            <a:ext cx="3600450" cy="208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p:txBody>
          <a:bodyPr/>
          <a:lstStyle/>
          <a:p>
            <a:pPr eaLnBrk="1" hangingPunct="1">
              <a:lnSpc>
                <a:spcPct val="90000"/>
              </a:lnSpc>
            </a:pPr>
            <a:r>
              <a:rPr lang="en-GB" sz="2000" smtClean="0"/>
              <a:t>Swedish actress Greta Garbo was a famous Hollywood movie star in the 1920s and 1930s. She began acting in silent movies. In</a:t>
            </a:r>
            <a:r>
              <a:rPr lang="en-GB" smtClean="0"/>
              <a:t> </a:t>
            </a:r>
            <a:r>
              <a:rPr lang="en-GB" sz="1900" smtClean="0"/>
              <a:t>the course of her career, Garbo starred in twenty-seven motion pictures and was nominated four times for Oscar's Best Actress award for the films ‘Anna Christie’ (1930), ‘Romance’ (1930), ‘Camille’ (1937) and ‘Ninotchka’ (1939), but, oddly enough, she never won. </a:t>
            </a:r>
          </a:p>
          <a:p>
            <a:pPr eaLnBrk="1" hangingPunct="1">
              <a:lnSpc>
                <a:spcPct val="90000"/>
              </a:lnSpc>
            </a:pPr>
            <a:r>
              <a:rPr lang="en-GB" sz="1900" smtClean="0"/>
              <a:t>However, in 1954 she received a special Academy Award for her memorable portrayals. Her most notable silent films include ‘The Torrent’ (1926) and ‘Love’ (1927). It was not until 1930 and ‘Anna Christie’ that the audience could first hear her low, heart-breaking voice. Garbo's subsequent talking films such as ‘Mata Hari’ (1932), ‘Grand Hotel’ (1932), ‘Queen Christina’ (1934) and ‘Anna Karenina’ (1935) won her enthusiastic responses from fans, as well as from critics</a:t>
            </a:r>
          </a:p>
        </p:txBody>
      </p:sp>
      <p:sp>
        <p:nvSpPr>
          <p:cNvPr id="24578" name="Title 2"/>
          <p:cNvSpPr>
            <a:spLocks noGrp="1"/>
          </p:cNvSpPr>
          <p:nvPr>
            <p:ph type="title"/>
          </p:nvPr>
        </p:nvSpPr>
        <p:spPr>
          <a:xfrm>
            <a:off x="4427538" y="338138"/>
            <a:ext cx="4259262" cy="1252537"/>
          </a:xfrm>
        </p:spPr>
        <p:txBody>
          <a:bodyPr/>
          <a:lstStyle/>
          <a:p>
            <a:pPr eaLnBrk="1" hangingPunct="1"/>
            <a:r>
              <a:rPr lang="en-GB" smtClean="0"/>
              <a:t>Garbo </a:t>
            </a:r>
          </a:p>
        </p:txBody>
      </p:sp>
      <p:pic>
        <p:nvPicPr>
          <p:cNvPr id="24579" name="Picture 2" descr="http://t1.gstatic.com/images?q=tbn:ANd9GcThZ8w-lVoDqEZd3x8WCQCW8glCdIVvFMw-NGOmZ0ZvazCcf4xu"/>
          <p:cNvPicPr>
            <a:picLocks noChangeAspect="1" noChangeArrowheads="1"/>
          </p:cNvPicPr>
          <p:nvPr/>
        </p:nvPicPr>
        <p:blipFill>
          <a:blip r:embed="rId2"/>
          <a:srcRect/>
          <a:stretch>
            <a:fillRect/>
          </a:stretch>
        </p:blipFill>
        <p:spPr bwMode="auto">
          <a:xfrm>
            <a:off x="1042988" y="333375"/>
            <a:ext cx="2808287" cy="2439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a:xfrm>
            <a:off x="5003800" y="2708275"/>
            <a:ext cx="3959225" cy="3455988"/>
          </a:xfrm>
        </p:spPr>
        <p:txBody>
          <a:bodyPr/>
          <a:lstStyle/>
          <a:p>
            <a:pPr eaLnBrk="1" hangingPunct="1"/>
            <a:r>
              <a:rPr lang="en-GB" smtClean="0"/>
              <a:t>Sweden's many forests of spruce, pine and other softwoods supply a highly developed sawmill, pulp, paper and finished wood product industry. Also known for Volvo and SAAB  cars. </a:t>
            </a:r>
          </a:p>
        </p:txBody>
      </p:sp>
      <p:sp>
        <p:nvSpPr>
          <p:cNvPr id="25602" name="Title 2"/>
          <p:cNvSpPr>
            <a:spLocks noGrp="1"/>
          </p:cNvSpPr>
          <p:nvPr>
            <p:ph type="title"/>
          </p:nvPr>
        </p:nvSpPr>
        <p:spPr>
          <a:xfrm>
            <a:off x="395288" y="404813"/>
            <a:ext cx="4475162" cy="1252537"/>
          </a:xfrm>
        </p:spPr>
        <p:txBody>
          <a:bodyPr/>
          <a:lstStyle/>
          <a:p>
            <a:pPr eaLnBrk="1" hangingPunct="1"/>
            <a:r>
              <a:rPr lang="en-GB" smtClean="0"/>
              <a:t>Products </a:t>
            </a:r>
          </a:p>
        </p:txBody>
      </p:sp>
      <p:pic>
        <p:nvPicPr>
          <p:cNvPr id="25603" name="Picture 4" descr="http://static.guim.co.uk/sys-images/Guardian/Pix/pictures/2006/02/08/gettyMattiasKlum_sweden3.jpg"/>
          <p:cNvPicPr>
            <a:picLocks noChangeAspect="1" noChangeArrowheads="1"/>
          </p:cNvPicPr>
          <p:nvPr/>
        </p:nvPicPr>
        <p:blipFill>
          <a:blip r:embed="rId2"/>
          <a:srcRect/>
          <a:stretch>
            <a:fillRect/>
          </a:stretch>
        </p:blipFill>
        <p:spPr bwMode="auto">
          <a:xfrm>
            <a:off x="323850" y="2708275"/>
            <a:ext cx="4608513"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a:xfrm>
            <a:off x="5003800" y="2492375"/>
            <a:ext cx="3276600" cy="3633788"/>
          </a:xfrm>
        </p:spPr>
        <p:txBody>
          <a:bodyPr/>
          <a:lstStyle/>
          <a:p>
            <a:pPr eaLnBrk="1" hangingPunct="1">
              <a:lnSpc>
                <a:spcPct val="90000"/>
              </a:lnSpc>
            </a:pPr>
            <a:r>
              <a:rPr lang="en-GB" sz="2200" smtClean="0"/>
              <a:t>A thousand years ago the Vikings of Scandinavia sailed and rowed their great open boats across the seas to Normandy, Iceland, Ireland and America with no protection but that of a huge dragon's head prow. </a:t>
            </a:r>
          </a:p>
          <a:p>
            <a:pPr eaLnBrk="1" hangingPunct="1">
              <a:lnSpc>
                <a:spcPct val="90000"/>
              </a:lnSpc>
            </a:pPr>
            <a:endParaRPr lang="en-GB" sz="2200" smtClean="0"/>
          </a:p>
        </p:txBody>
      </p:sp>
      <p:sp>
        <p:nvSpPr>
          <p:cNvPr id="26626" name="Title 2"/>
          <p:cNvSpPr>
            <a:spLocks noGrp="1"/>
          </p:cNvSpPr>
          <p:nvPr>
            <p:ph type="title"/>
          </p:nvPr>
        </p:nvSpPr>
        <p:spPr>
          <a:xfrm>
            <a:off x="914400" y="333375"/>
            <a:ext cx="7473950" cy="1252538"/>
          </a:xfrm>
        </p:spPr>
        <p:txBody>
          <a:bodyPr/>
          <a:lstStyle/>
          <a:p>
            <a:pPr eaLnBrk="1" hangingPunct="1"/>
            <a:r>
              <a:rPr lang="en-GB" smtClean="0"/>
              <a:t>The Vikings </a:t>
            </a:r>
          </a:p>
        </p:txBody>
      </p:sp>
      <p:pic>
        <p:nvPicPr>
          <p:cNvPr id="26627" name="Picture 2" descr="http://t0.gstatic.com/images?q=tbn:ANd9GcRHwXf5Vj1gt_uiuaGlvj9P9SfyJVeqBqV0J1HU5djU6ZGhYgogzndDyHIO"/>
          <p:cNvPicPr>
            <a:picLocks noChangeAspect="1" noChangeArrowheads="1"/>
          </p:cNvPicPr>
          <p:nvPr/>
        </p:nvPicPr>
        <p:blipFill>
          <a:blip r:embed="rId2"/>
          <a:srcRect/>
          <a:stretch>
            <a:fillRect/>
          </a:stretch>
        </p:blipFill>
        <p:spPr bwMode="auto">
          <a:xfrm>
            <a:off x="250825" y="1916113"/>
            <a:ext cx="4392613"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srcRect/>
          <a:stretch>
            <a:fillRect/>
          </a:stretch>
        </p:blipFill>
        <p:spPr bwMode="auto">
          <a:xfrm>
            <a:off x="5867400" y="476250"/>
            <a:ext cx="2863850" cy="2257425"/>
          </a:xfrm>
          <a:prstGeom prst="rect">
            <a:avLst/>
          </a:prstGeom>
          <a:noFill/>
          <a:ln w="9525">
            <a:noFill/>
            <a:miter lim="800000"/>
            <a:headEnd/>
            <a:tailEnd/>
          </a:ln>
        </p:spPr>
      </p:pic>
      <p:sp>
        <p:nvSpPr>
          <p:cNvPr id="27650" name="Content Placeholder 1"/>
          <p:cNvSpPr>
            <a:spLocks noGrp="1"/>
          </p:cNvSpPr>
          <p:nvPr>
            <p:ph idx="1"/>
          </p:nvPr>
        </p:nvSpPr>
        <p:spPr/>
        <p:txBody>
          <a:bodyPr/>
          <a:lstStyle/>
          <a:p>
            <a:pPr eaLnBrk="1" hangingPunct="1">
              <a:lnSpc>
                <a:spcPct val="80000"/>
              </a:lnSpc>
            </a:pPr>
            <a:r>
              <a:rPr lang="en-GB" sz="1800" smtClean="0"/>
              <a:t>ABBA were a Swedish pop group formed in Stockholm in 1972, comprising Agnetha Fältskog, Bjorn Ulnae's, Benny Anderson and Anni-Frid Lyngstad. ABBA is an acronym of the first letters of the band members' first names. They became one of the most commercially successful acts in the history of pop music, topping the charts worldwide from 1972 to 1982. They are also known for winning the 1974 Eurovision Song Contest, giving Sweden its first victory in the history of the contest and being the most successful group ever to take part in the contest.</a:t>
            </a:r>
          </a:p>
          <a:p>
            <a:pPr eaLnBrk="1" hangingPunct="1">
              <a:lnSpc>
                <a:spcPct val="80000"/>
              </a:lnSpc>
            </a:pPr>
            <a:r>
              <a:rPr lang="en-GB" sz="1800" smtClean="0"/>
              <a:t>ABBA had sold over 370 million albums and singles worldwide and still sells millions of records a year, which makes them one of the best-selling music artists of all time. ABBA was the first pop group to come from a non-English-speaking country that enjoyed consistent success in the charts of English-speaking countries, including the UK, Ireland, the U.S., Canada, Australia, New Zealand, and South Africa. </a:t>
            </a:r>
          </a:p>
        </p:txBody>
      </p:sp>
      <p:sp>
        <p:nvSpPr>
          <p:cNvPr id="3" name="Title 2"/>
          <p:cNvSpPr>
            <a:spLocks noGrp="1"/>
          </p:cNvSpPr>
          <p:nvPr>
            <p:ph type="title"/>
          </p:nvPr>
        </p:nvSpPr>
        <p:spPr>
          <a:xfrm>
            <a:off x="398852" y="505443"/>
            <a:ext cx="4618847" cy="1515868"/>
          </a:xfrm>
        </p:spPr>
        <p:txBody>
          <a:bodyPr rtlCol="0">
            <a:normAutofit fontScale="90000"/>
          </a:bodyPr>
          <a:lstStyle/>
          <a:p>
            <a:pPr eaLnBrk="1" fontAlgn="auto" hangingPunct="1">
              <a:spcAft>
                <a:spcPts val="0"/>
              </a:spcAft>
              <a:defRPr/>
            </a:pPr>
            <a:r>
              <a:rPr lang="en-GB" dirty="0" smtClean="0"/>
              <a:t> </a:t>
            </a:r>
            <a:r>
              <a:rPr lang="en-US" sz="9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Abba</a:t>
            </a:r>
            <a:endParaRPr lang="en-GB" sz="9600" dirty="0"/>
          </a:p>
        </p:txBody>
      </p:sp>
      <p:sp>
        <p:nvSpPr>
          <p:cNvPr id="5" name="Rectangle 4"/>
          <p:cNvSpPr/>
          <p:nvPr/>
        </p:nvSpPr>
        <p:spPr>
          <a:xfrm>
            <a:off x="4205343" y="1268760"/>
            <a:ext cx="341760" cy="923330"/>
          </a:xfrm>
          <a:prstGeom prst="rect">
            <a:avLst/>
          </a:prstGeom>
          <a:noFill/>
        </p:spPr>
        <p:txBody>
          <a:bodyPr wrap="none">
            <a:spAutoFit/>
          </a:bodyPr>
          <a:lstStyle/>
          <a:p>
            <a:pPr algn="ctr" fontAlgn="auto">
              <a:spcBef>
                <a:spcPts val="0"/>
              </a:spcBef>
              <a:spcAft>
                <a:spcPts val="0"/>
              </a:spcAft>
              <a:defRPr/>
            </a:pP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p:txBody>
          <a:bodyPr/>
          <a:lstStyle/>
          <a:p>
            <a:pPr eaLnBrk="1" hangingPunct="1"/>
            <a:r>
              <a:rPr lang="en-GB" smtClean="0"/>
              <a:t>Thank you !!!!!!!!!!!!!!!!!!</a:t>
            </a:r>
          </a:p>
        </p:txBody>
      </p:sp>
      <p:pic>
        <p:nvPicPr>
          <p:cNvPr id="28674" name="Picture 2" descr="C:\Users\user2\AppData\Local\Microsoft\Windows\Temporary Internet Files\Content.IE5\T2HPDP7O\MC900440446[1].wmf"/>
          <p:cNvPicPr>
            <a:picLocks noGrp="1" noChangeAspect="1" noChangeArrowheads="1"/>
          </p:cNvPicPr>
          <p:nvPr>
            <p:ph idx="1"/>
          </p:nvPr>
        </p:nvPicPr>
        <p:blipFill>
          <a:blip r:embed="rId2"/>
          <a:srcRect/>
          <a:stretch>
            <a:fillRect/>
          </a:stretch>
        </p:blipFill>
        <p:spPr>
          <a:xfrm>
            <a:off x="2987675" y="2997200"/>
            <a:ext cx="3097213" cy="23764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2"/>
          <a:srcRect/>
          <a:stretch>
            <a:fillRect/>
          </a:stretch>
        </p:blipFill>
        <p:spPr bwMode="auto">
          <a:xfrm>
            <a:off x="4211638" y="260350"/>
            <a:ext cx="4781550" cy="2663825"/>
          </a:xfrm>
          <a:prstGeom prst="rect">
            <a:avLst/>
          </a:prstGeom>
          <a:noFill/>
          <a:ln w="9525">
            <a:noFill/>
            <a:miter lim="800000"/>
            <a:headEnd/>
            <a:tailEnd/>
          </a:ln>
        </p:spPr>
      </p:pic>
      <p:sp>
        <p:nvSpPr>
          <p:cNvPr id="15362" name="Content Placeholder 2"/>
          <p:cNvSpPr>
            <a:spLocks noGrp="1"/>
          </p:cNvSpPr>
          <p:nvPr>
            <p:ph idx="1"/>
          </p:nvPr>
        </p:nvSpPr>
        <p:spPr>
          <a:xfrm>
            <a:off x="395288" y="3068638"/>
            <a:ext cx="8424862" cy="3600450"/>
          </a:xfrm>
        </p:spPr>
        <p:txBody>
          <a:bodyPr/>
          <a:lstStyle/>
          <a:p>
            <a:pPr eaLnBrk="1" hangingPunct="1">
              <a:buFont typeface="Wingdings" pitchFamily="2" charset="2"/>
              <a:buChar char="v"/>
            </a:pPr>
            <a:r>
              <a:rPr lang="en-GB" sz="1600" b="1" smtClean="0">
                <a:solidFill>
                  <a:srgbClr val="021B2B"/>
                </a:solidFill>
              </a:rPr>
              <a:t>The population of Sweden is 9.2 million. The urban population of Sweden is almost 85 %.</a:t>
            </a:r>
          </a:p>
          <a:p>
            <a:pPr eaLnBrk="1" hangingPunct="1">
              <a:buFont typeface="Wingdings" pitchFamily="2" charset="2"/>
              <a:buChar char="v"/>
            </a:pPr>
            <a:r>
              <a:rPr lang="en-GB" sz="1600" b="1" smtClean="0">
                <a:solidFill>
                  <a:srgbClr val="021B2B"/>
                </a:solidFill>
              </a:rPr>
              <a:t> A popular souvenir is the road sign for moose-crossing. Every year a huge number of these signs are stolen from Swedish roads.</a:t>
            </a:r>
          </a:p>
          <a:p>
            <a:pPr eaLnBrk="1" hangingPunct="1">
              <a:buFont typeface="Wingdings" pitchFamily="2" charset="2"/>
              <a:buChar char="v"/>
            </a:pPr>
            <a:r>
              <a:rPr lang="en-GB" sz="1600" b="1" smtClean="0">
                <a:solidFill>
                  <a:schemeClr val="tx1"/>
                </a:solidFill>
              </a:rPr>
              <a:t>Between 1850 and 1910 more than one million Swedes migrated to the USA.</a:t>
            </a:r>
            <a:endParaRPr lang="en-GB" sz="1600" b="1" smtClean="0"/>
          </a:p>
          <a:p>
            <a:pPr eaLnBrk="1" hangingPunct="1">
              <a:buFont typeface="Wingdings" pitchFamily="2" charset="2"/>
              <a:buChar char="v"/>
            </a:pPr>
            <a:r>
              <a:rPr lang="en-GB" sz="1600" b="1" smtClean="0">
                <a:solidFill>
                  <a:srgbClr val="021B2B"/>
                </a:solidFill>
              </a:rPr>
              <a:t>The Nobel Prize Ceremonies are held in Sweden and Norway every year on December 10th.</a:t>
            </a:r>
            <a:endParaRPr lang="en-GB" sz="1600" b="1" smtClean="0">
              <a:solidFill>
                <a:srgbClr val="7030A0"/>
              </a:solidFill>
            </a:endParaRPr>
          </a:p>
          <a:p>
            <a:pPr eaLnBrk="1" hangingPunct="1">
              <a:buFont typeface="Wingdings" pitchFamily="2" charset="2"/>
              <a:buChar char="v"/>
            </a:pPr>
            <a:r>
              <a:rPr lang="en-GB" sz="1600" b="1" smtClean="0">
                <a:solidFill>
                  <a:srgbClr val="021B2B"/>
                </a:solidFill>
              </a:rPr>
              <a:t>IKEA and H&amp;M are both modern Swedish retail shops.</a:t>
            </a:r>
            <a:endParaRPr lang="en-GB" sz="1600" b="1" smtClean="0"/>
          </a:p>
          <a:p>
            <a:pPr eaLnBrk="1" hangingPunct="1">
              <a:buFont typeface="Wingdings" pitchFamily="2" charset="2"/>
              <a:buChar char="v"/>
            </a:pPr>
            <a:r>
              <a:rPr lang="en-GB" sz="1600" b="1" smtClean="0">
                <a:solidFill>
                  <a:srgbClr val="021B2B"/>
                </a:solidFill>
              </a:rPr>
              <a:t>On an average, Swedish women have their first child at 30 years of age.</a:t>
            </a:r>
            <a:endParaRPr lang="en-GB" sz="1600" b="1" smtClean="0"/>
          </a:p>
          <a:p>
            <a:pPr eaLnBrk="1" hangingPunct="1">
              <a:buFont typeface="Wingdings" pitchFamily="2" charset="2"/>
              <a:buChar char="v"/>
            </a:pPr>
            <a:r>
              <a:rPr lang="en-GB" sz="1600" b="1" smtClean="0">
                <a:solidFill>
                  <a:srgbClr val="002060"/>
                </a:solidFill>
              </a:rPr>
              <a:t>Sweden has the highest number of McDonald restaurants, per capita, (per person) in Europe</a:t>
            </a:r>
            <a:r>
              <a:rPr lang="en-GB" sz="1600" b="1" smtClean="0"/>
              <a:t>.</a:t>
            </a:r>
            <a:endParaRPr lang="en-GB" sz="1600" b="1" smtClean="0">
              <a:solidFill>
                <a:srgbClr val="021B2B"/>
              </a:solidFill>
            </a:endParaRPr>
          </a:p>
          <a:p>
            <a:pPr eaLnBrk="1" hangingPunct="1">
              <a:buFont typeface="Wingdings" pitchFamily="2" charset="2"/>
              <a:buChar char="v"/>
            </a:pPr>
            <a:r>
              <a:rPr lang="en-GB" sz="1600" b="1" smtClean="0">
                <a:solidFill>
                  <a:srgbClr val="021B2B"/>
                </a:solidFill>
              </a:rPr>
              <a:t>The first ice hotel of the world was built near the village of Jukkasjärvi, in Kiruna district of Sweden.</a:t>
            </a:r>
            <a:endParaRPr lang="en-GB" sz="1600" b="1" smtClean="0"/>
          </a:p>
          <a:p>
            <a:pPr eaLnBrk="1" hangingPunct="1">
              <a:buFont typeface="Wingdings" pitchFamily="2" charset="2"/>
              <a:buChar char="v"/>
            </a:pPr>
            <a:r>
              <a:rPr lang="en-GB" sz="1600" b="1" smtClean="0"/>
              <a:t>The Kingdom of Sweden is the fifth largest country in Europe.</a:t>
            </a:r>
            <a:r>
              <a:rPr lang="en-GB" sz="1600" smtClean="0"/>
              <a:t/>
            </a:r>
            <a:br>
              <a:rPr lang="en-GB" sz="1600" smtClean="0"/>
            </a:br>
            <a:endParaRPr lang="en-GB" sz="1600" smtClean="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Facts about Sweden</a:t>
            </a:r>
            <a:br>
              <a:rPr lang="en-GB" dirty="0" smtClean="0"/>
            </a:b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p:txBody>
          <a:bodyPr/>
          <a:lstStyle/>
          <a:p>
            <a:pPr eaLnBrk="1" hangingPunct="1">
              <a:lnSpc>
                <a:spcPct val="80000"/>
              </a:lnSpc>
            </a:pPr>
            <a:r>
              <a:rPr lang="en-GB" sz="2000" smtClean="0"/>
              <a:t>Potatoes are the main side to nearly every Swedish meal all year round. Pancakes, soups, casseroles, and even whole buttered or sugared potatoes can be found on the plate in any Swedish home. As the main dish, one may also find </a:t>
            </a:r>
            <a:r>
              <a:rPr lang="en-GB" sz="2000" i="1" smtClean="0"/>
              <a:t>kalops</a:t>
            </a:r>
            <a:r>
              <a:rPr lang="en-GB" sz="2000" smtClean="0"/>
              <a:t>, or meat stew with onions, vegetables, and spices. The meat of choice is typically deer. Served with the meat and potatoes is </a:t>
            </a:r>
            <a:r>
              <a:rPr lang="en-GB" sz="2000" i="1" smtClean="0"/>
              <a:t>blodpudding</a:t>
            </a:r>
            <a:r>
              <a:rPr lang="en-GB" sz="2000" smtClean="0"/>
              <a:t>, or blood pudding that is eaten with lingongberry jam and bacon.</a:t>
            </a:r>
          </a:p>
          <a:p>
            <a:pPr eaLnBrk="1" hangingPunct="1">
              <a:lnSpc>
                <a:spcPct val="80000"/>
              </a:lnSpc>
              <a:buFont typeface="Symbol" pitchFamily="18" charset="2"/>
              <a:buNone/>
            </a:pPr>
            <a:endParaRPr lang="en-GB" sz="1400" smtClean="0"/>
          </a:p>
          <a:p>
            <a:pPr eaLnBrk="1" hangingPunct="1">
              <a:lnSpc>
                <a:spcPct val="80000"/>
              </a:lnSpc>
              <a:buFont typeface="Symbol" pitchFamily="18" charset="2"/>
              <a:buNone/>
            </a:pPr>
            <a:r>
              <a:rPr lang="en-GB" sz="1600" b="1" u="sng" smtClean="0"/>
              <a:t>Real Swedish Pancakes</a:t>
            </a:r>
            <a:endParaRPr lang="en-GB" sz="1600" b="1" smtClean="0"/>
          </a:p>
          <a:p>
            <a:pPr eaLnBrk="1" hangingPunct="1">
              <a:lnSpc>
                <a:spcPct val="80000"/>
              </a:lnSpc>
              <a:buFont typeface="Symbol" pitchFamily="18" charset="2"/>
              <a:buNone/>
            </a:pPr>
            <a:r>
              <a:rPr lang="en-GB" sz="1600" b="1" smtClean="0"/>
              <a:t>Ingredients: 2 eggs, 1 1/4 cup flour, 2-2 ½ cups of milk, 1 teaspoon of salt, butter</a:t>
            </a:r>
          </a:p>
          <a:p>
            <a:pPr eaLnBrk="1" hangingPunct="1">
              <a:lnSpc>
                <a:spcPct val="80000"/>
              </a:lnSpc>
              <a:buFont typeface="Symbol" pitchFamily="18" charset="2"/>
              <a:buNone/>
            </a:pPr>
            <a:r>
              <a:rPr lang="en-GB" sz="1600" b="1" smtClean="0"/>
              <a:t>Directions: </a:t>
            </a:r>
          </a:p>
          <a:p>
            <a:pPr eaLnBrk="1" hangingPunct="1">
              <a:lnSpc>
                <a:spcPct val="80000"/>
              </a:lnSpc>
              <a:buFont typeface="Symbol" pitchFamily="18" charset="2"/>
              <a:buNone/>
            </a:pPr>
            <a:r>
              <a:rPr lang="en-GB" sz="1600" b="1" smtClean="0"/>
              <a:t>1) mix eggs, flour, and salt</a:t>
            </a:r>
          </a:p>
          <a:p>
            <a:pPr eaLnBrk="1" hangingPunct="1">
              <a:lnSpc>
                <a:spcPct val="80000"/>
              </a:lnSpc>
              <a:buFont typeface="Symbol" pitchFamily="18" charset="2"/>
              <a:buNone/>
            </a:pPr>
            <a:r>
              <a:rPr lang="en-GB" sz="1600" b="1" smtClean="0"/>
              <a:t>2) slowly add milk, beat batter smoothly</a:t>
            </a:r>
          </a:p>
          <a:p>
            <a:pPr eaLnBrk="1" hangingPunct="1">
              <a:lnSpc>
                <a:spcPct val="80000"/>
              </a:lnSpc>
              <a:buFont typeface="Symbol" pitchFamily="18" charset="2"/>
              <a:buNone/>
            </a:pPr>
            <a:r>
              <a:rPr lang="en-GB" sz="1600" b="1" smtClean="0"/>
              <a:t>3) heat the skillet, add butter</a:t>
            </a:r>
          </a:p>
          <a:p>
            <a:pPr eaLnBrk="1" hangingPunct="1">
              <a:lnSpc>
                <a:spcPct val="80000"/>
              </a:lnSpc>
              <a:buFont typeface="Symbol" pitchFamily="18" charset="2"/>
              <a:buNone/>
            </a:pPr>
            <a:r>
              <a:rPr lang="en-GB" sz="1600" b="1" smtClean="0"/>
              <a:t>4) fry pancakes on both sides</a:t>
            </a:r>
          </a:p>
          <a:p>
            <a:pPr eaLnBrk="1" hangingPunct="1">
              <a:lnSpc>
                <a:spcPct val="80000"/>
              </a:lnSpc>
              <a:buFont typeface="Symbol" pitchFamily="18" charset="2"/>
              <a:buNone/>
            </a:pPr>
            <a:r>
              <a:rPr lang="en-GB" sz="1600" b="1" smtClean="0"/>
              <a:t>5) serve</a:t>
            </a:r>
          </a:p>
          <a:p>
            <a:pPr eaLnBrk="1" hangingPunct="1">
              <a:lnSpc>
                <a:spcPct val="80000"/>
              </a:lnSpc>
            </a:pPr>
            <a:endParaRPr lang="en-GB" sz="1600" b="1" smtClean="0"/>
          </a:p>
          <a:p>
            <a:pPr eaLnBrk="1" hangingPunct="1">
              <a:lnSpc>
                <a:spcPct val="80000"/>
              </a:lnSpc>
            </a:pPr>
            <a:endParaRPr lang="en-GB" smtClean="0">
              <a:solidFill>
                <a:srgbClr val="00B050"/>
              </a:solidFill>
            </a:endParaRPr>
          </a:p>
          <a:p>
            <a:pPr eaLnBrk="1" hangingPunct="1">
              <a:lnSpc>
                <a:spcPct val="80000"/>
              </a:lnSpc>
            </a:pPr>
            <a:endParaRPr lang="en-GB" sz="1100" smtClean="0">
              <a:solidFill>
                <a:srgbClr val="00B050"/>
              </a:solidFill>
            </a:endParaRPr>
          </a:p>
          <a:p>
            <a:pPr eaLnBrk="1" hangingPunct="1">
              <a:lnSpc>
                <a:spcPct val="80000"/>
              </a:lnSpc>
            </a:pPr>
            <a:endParaRPr lang="en-GB" sz="1100" smtClean="0">
              <a:solidFill>
                <a:srgbClr val="00B050"/>
              </a:solidFill>
            </a:endParaRPr>
          </a:p>
          <a:p>
            <a:pPr eaLnBrk="1" hangingPunct="1">
              <a:lnSpc>
                <a:spcPct val="80000"/>
              </a:lnSpc>
            </a:pPr>
            <a:endParaRPr lang="en-GB" sz="1100" smtClean="0">
              <a:solidFill>
                <a:srgbClr val="00B050"/>
              </a:solidFill>
            </a:endParaRPr>
          </a:p>
          <a:p>
            <a:pPr eaLnBrk="1" hangingPunct="1">
              <a:lnSpc>
                <a:spcPct val="80000"/>
              </a:lnSpc>
            </a:pPr>
            <a:endParaRPr lang="en-GB" sz="1100" smtClean="0">
              <a:solidFill>
                <a:srgbClr val="00B050"/>
              </a:solidFill>
            </a:endParaRPr>
          </a:p>
          <a:p>
            <a:pPr eaLnBrk="1" hangingPunct="1">
              <a:lnSpc>
                <a:spcPct val="80000"/>
              </a:lnSpc>
            </a:pPr>
            <a:endParaRPr lang="en-GB" sz="1100" smtClean="0">
              <a:solidFill>
                <a:srgbClr val="00B050"/>
              </a:solidFill>
            </a:endParaRPr>
          </a:p>
          <a:p>
            <a:pPr eaLnBrk="1" hangingPunct="1">
              <a:lnSpc>
                <a:spcPct val="80000"/>
              </a:lnSpc>
            </a:pPr>
            <a:endParaRPr lang="en-GB" sz="1100" smtClean="0">
              <a:solidFill>
                <a:srgbClr val="00B050"/>
              </a:solidFill>
            </a:endParaRPr>
          </a:p>
          <a:p>
            <a:pPr eaLnBrk="1" hangingPunct="1">
              <a:lnSpc>
                <a:spcPct val="80000"/>
              </a:lnSpc>
            </a:pPr>
            <a:endParaRPr lang="en-GB" sz="1100" smtClean="0">
              <a:solidFill>
                <a:srgbClr val="00B050"/>
              </a:solidFill>
            </a:endParaRPr>
          </a:p>
          <a:p>
            <a:pPr eaLnBrk="1" hangingPunct="1">
              <a:lnSpc>
                <a:spcPct val="80000"/>
              </a:lnSpc>
            </a:pPr>
            <a:endParaRPr lang="en-GB" sz="1100" smtClean="0"/>
          </a:p>
          <a:p>
            <a:pPr eaLnBrk="1" hangingPunct="1">
              <a:lnSpc>
                <a:spcPct val="80000"/>
              </a:lnSpc>
            </a:pPr>
            <a:endParaRPr lang="en-GB" sz="1100" smtClean="0"/>
          </a:p>
          <a:p>
            <a:pPr eaLnBrk="1" hangingPunct="1">
              <a:lnSpc>
                <a:spcPct val="80000"/>
              </a:lnSpc>
              <a:buFont typeface="Symbol" pitchFamily="18" charset="2"/>
              <a:buNone/>
            </a:pPr>
            <a:r>
              <a:rPr lang="en-GB" sz="1100" smtClean="0"/>
              <a:t> </a:t>
            </a:r>
          </a:p>
          <a:p>
            <a:pPr eaLnBrk="1" hangingPunct="1">
              <a:lnSpc>
                <a:spcPct val="80000"/>
              </a:lnSpc>
            </a:pPr>
            <a:endParaRPr lang="en-GB" sz="1100" smtClean="0"/>
          </a:p>
          <a:p>
            <a:pPr eaLnBrk="1" hangingPunct="1">
              <a:lnSpc>
                <a:spcPct val="80000"/>
              </a:lnSpc>
            </a:pPr>
            <a:endParaRPr lang="en-GB" sz="1100" smtClean="0"/>
          </a:p>
          <a:p>
            <a:pPr eaLnBrk="1" hangingPunct="1">
              <a:lnSpc>
                <a:spcPct val="80000"/>
              </a:lnSpc>
            </a:pPr>
            <a:endParaRPr lang="en-GB" sz="1100" smtClean="0"/>
          </a:p>
          <a:p>
            <a:pPr eaLnBrk="1" hangingPunct="1">
              <a:lnSpc>
                <a:spcPct val="80000"/>
              </a:lnSpc>
            </a:pPr>
            <a:endParaRPr lang="en-GB" sz="1100" smtClean="0"/>
          </a:p>
          <a:p>
            <a:pPr eaLnBrk="1" hangingPunct="1">
              <a:lnSpc>
                <a:spcPct val="80000"/>
              </a:lnSpc>
            </a:pPr>
            <a:endParaRPr lang="en-GB" sz="1100" smtClean="0"/>
          </a:p>
          <a:p>
            <a:pPr eaLnBrk="1" hangingPunct="1">
              <a:lnSpc>
                <a:spcPct val="80000"/>
              </a:lnSpc>
            </a:pPr>
            <a:endParaRPr lang="en-GB" sz="1100" smtClean="0"/>
          </a:p>
          <a:p>
            <a:pPr eaLnBrk="1" hangingPunct="1">
              <a:lnSpc>
                <a:spcPct val="80000"/>
              </a:lnSpc>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endParaRPr lang="en-GB" sz="1100" smtClean="0"/>
          </a:p>
          <a:p>
            <a:pPr eaLnBrk="1" hangingPunct="1">
              <a:lnSpc>
                <a:spcPct val="80000"/>
              </a:lnSpc>
              <a:buFont typeface="Symbol" pitchFamily="18" charset="2"/>
              <a:buNone/>
            </a:pPr>
            <a:r>
              <a:rPr lang="en-GB" sz="1100" smtClean="0"/>
              <a:t> </a:t>
            </a:r>
            <a:endParaRPr lang="en-GB" sz="400" smtClean="0">
              <a:solidFill>
                <a:srgbClr val="04A8A4"/>
              </a:solidFill>
            </a:endParaRP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z="10700" dirty="0" smtClean="0"/>
              <a:t>Food</a:t>
            </a:r>
            <a:r>
              <a:rPr lang="en-GB" dirty="0" smtClean="0"/>
              <a:t/>
            </a:r>
            <a:br>
              <a:rPr lang="en-GB" dirty="0" smtClean="0"/>
            </a:br>
            <a:endParaRPr lang="en-GB" dirty="0"/>
          </a:p>
        </p:txBody>
      </p:sp>
      <p:pic>
        <p:nvPicPr>
          <p:cNvPr id="16387" name="Picture 3"/>
          <p:cNvPicPr>
            <a:picLocks noChangeAspect="1"/>
          </p:cNvPicPr>
          <p:nvPr/>
        </p:nvPicPr>
        <p:blipFill>
          <a:blip r:embed="rId2"/>
          <a:srcRect/>
          <a:stretch>
            <a:fillRect/>
          </a:stretch>
        </p:blipFill>
        <p:spPr bwMode="auto">
          <a:xfrm>
            <a:off x="179388" y="260350"/>
            <a:ext cx="2592387" cy="2257425"/>
          </a:xfrm>
          <a:prstGeom prst="rect">
            <a:avLst/>
          </a:prstGeom>
          <a:noFill/>
          <a:ln w="9525">
            <a:noFill/>
            <a:miter lim="800000"/>
            <a:headEnd/>
            <a:tailEnd/>
          </a:ln>
        </p:spPr>
      </p:pic>
      <p:pic>
        <p:nvPicPr>
          <p:cNvPr id="16388" name="Picture 4"/>
          <p:cNvPicPr>
            <a:picLocks noChangeAspect="1"/>
          </p:cNvPicPr>
          <p:nvPr/>
        </p:nvPicPr>
        <p:blipFill>
          <a:blip r:embed="rId3"/>
          <a:srcRect/>
          <a:stretch>
            <a:fillRect/>
          </a:stretch>
        </p:blipFill>
        <p:spPr bwMode="auto">
          <a:xfrm>
            <a:off x="6227763" y="188913"/>
            <a:ext cx="2724150" cy="226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eaLnBrk="1" hangingPunct="1">
              <a:lnSpc>
                <a:spcPct val="80000"/>
              </a:lnSpc>
            </a:pPr>
            <a:r>
              <a:rPr lang="en-GB" sz="2600" smtClean="0"/>
              <a:t>The Swedes have their own ultra modern, sleek style.  </a:t>
            </a:r>
          </a:p>
          <a:p>
            <a:pPr eaLnBrk="1" hangingPunct="1">
              <a:lnSpc>
                <a:spcPct val="80000"/>
              </a:lnSpc>
            </a:pPr>
            <a:r>
              <a:rPr lang="en-GB" sz="2600" smtClean="0"/>
              <a:t>Swedish households say it all, gorgeous and beautifully decorated.  However, being stylish in Sweden is expensive</a:t>
            </a:r>
            <a:r>
              <a:rPr lang="en-GB" sz="1700" smtClean="0"/>
              <a:t>.</a:t>
            </a:r>
            <a:r>
              <a:rPr lang="en-GB" sz="2200" smtClean="0"/>
              <a:t> </a:t>
            </a:r>
          </a:p>
          <a:p>
            <a:pPr eaLnBrk="1" hangingPunct="1">
              <a:lnSpc>
                <a:spcPct val="80000"/>
              </a:lnSpc>
            </a:pPr>
            <a:r>
              <a:rPr lang="en-GB" sz="2600" i="1" smtClean="0"/>
              <a:t>From classic, clean lines to avant-garde, from everyday items to haute couture, Swedish fashion brands such as Filippa K, Cheap Monday and Acne have built up a strong reputation around the world</a:t>
            </a:r>
            <a:endParaRPr lang="en-GB" sz="2600" smtClean="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z="7300" dirty="0" smtClean="0">
                <a:solidFill>
                  <a:schemeClr val="bg1"/>
                </a:solidFill>
              </a:rPr>
              <a:t>Clothes</a:t>
            </a:r>
            <a:r>
              <a:rPr lang="en-GB" dirty="0" smtClean="0"/>
              <a:t/>
            </a:r>
            <a:br>
              <a:rPr lang="en-GB" dirty="0" smtClean="0"/>
            </a:br>
            <a:endParaRPr lang="en-GB" dirty="0"/>
          </a:p>
        </p:txBody>
      </p:sp>
      <p:pic>
        <p:nvPicPr>
          <p:cNvPr id="17411" name="Picture 3"/>
          <p:cNvPicPr>
            <a:picLocks noChangeAspect="1"/>
          </p:cNvPicPr>
          <p:nvPr/>
        </p:nvPicPr>
        <p:blipFill>
          <a:blip r:embed="rId2"/>
          <a:srcRect/>
          <a:stretch>
            <a:fillRect/>
          </a:stretch>
        </p:blipFill>
        <p:spPr bwMode="auto">
          <a:xfrm>
            <a:off x="5867400" y="260350"/>
            <a:ext cx="3068638" cy="1792288"/>
          </a:xfrm>
          <a:prstGeom prst="rect">
            <a:avLst/>
          </a:prstGeom>
          <a:noFill/>
          <a:ln w="9525">
            <a:noFill/>
            <a:miter lim="800000"/>
            <a:headEnd/>
            <a:tailEnd/>
          </a:ln>
        </p:spPr>
      </p:pic>
      <p:pic>
        <p:nvPicPr>
          <p:cNvPr id="17412" name="Picture 4"/>
          <p:cNvPicPr>
            <a:picLocks noChangeAspect="1"/>
          </p:cNvPicPr>
          <p:nvPr/>
        </p:nvPicPr>
        <p:blipFill>
          <a:blip r:embed="rId3"/>
          <a:srcRect/>
          <a:stretch>
            <a:fillRect/>
          </a:stretch>
        </p:blipFill>
        <p:spPr bwMode="auto">
          <a:xfrm>
            <a:off x="250825" y="333375"/>
            <a:ext cx="2952750" cy="178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871538" y="3429000"/>
            <a:ext cx="7408862" cy="2697163"/>
          </a:xfrm>
        </p:spPr>
        <p:txBody>
          <a:bodyPr/>
          <a:lstStyle/>
          <a:p>
            <a:pPr eaLnBrk="1" hangingPunct="1">
              <a:buFont typeface="Symbol" pitchFamily="18" charset="2"/>
              <a:buNone/>
            </a:pPr>
            <a:r>
              <a:rPr lang="en-GB" sz="2200" b="1" smtClean="0"/>
              <a:t>Sport &amp; leisure in Sweden</a:t>
            </a:r>
          </a:p>
          <a:p>
            <a:pPr eaLnBrk="1" hangingPunct="1"/>
            <a:r>
              <a:rPr lang="en-GB" sz="2200" smtClean="0"/>
              <a:t>Sweden is a nation of amateur athletes and sports enthusiasts. Swedes have a long history of international success in ice hockey, soccer, golf, skiing, athletics and especially tennis.  In fact, Sweden has won the world championships eight times and the Olympics twice in ice hockey. It has also produced three of the best tennis players in history — Björn Borg (11 grand slam titles), Mats Wilander (7) and Stefan Edberg (6).</a:t>
            </a:r>
          </a:p>
          <a:p>
            <a:pPr eaLnBrk="1" hangingPunct="1">
              <a:buFont typeface="Symbol" pitchFamily="18" charset="2"/>
              <a:buNone/>
            </a:pPr>
            <a:endParaRPr lang="en-GB" sz="2200" smtClean="0"/>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z="10700" dirty="0" smtClean="0">
                <a:solidFill>
                  <a:schemeClr val="bg1"/>
                </a:solidFill>
              </a:rPr>
              <a:t>Sports</a:t>
            </a:r>
            <a:r>
              <a:rPr lang="en-GB" dirty="0" smtClean="0">
                <a:solidFill>
                  <a:schemeClr val="bg1"/>
                </a:solidFill>
              </a:rPr>
              <a:t/>
            </a:r>
            <a:br>
              <a:rPr lang="en-GB" dirty="0" smtClean="0">
                <a:solidFill>
                  <a:schemeClr val="bg1"/>
                </a:solidFill>
              </a:rPr>
            </a:br>
            <a:endParaRPr lang="en-GB" dirty="0">
              <a:solidFill>
                <a:schemeClr val="bg1"/>
              </a:solidFill>
            </a:endParaRPr>
          </a:p>
        </p:txBody>
      </p:sp>
      <p:sp>
        <p:nvSpPr>
          <p:cNvPr id="18435" name="AutoShape 2" descr="data:image/jpeg;base64,/9j/4AAQSkZJRgABAQAAAQABAAD/2wCEAAkGBhMSERUUExQWFBUWGBcaGBgYGRcZGBwYGBgYFx0XGBgYHSYeGBojGhUXHy8gIycpLCwsGB4xNTAqNSYrLCkBCQoKDgwOGg8PGiwcHCQpLCkpKSwsLCkpLCwsLCwsLCwsLCwpLCwsLCwsLCwsKSkpKSkpLCksLCwsLCwsLCwsLP/AABEIAJkBKQMBIgACEQEDEQH/xAAbAAADAQEBAQEAAAAAAAAAAAADBAUCAQYAB//EAEMQAAECBAQDBQYCCAUEAwEAAAECEQADITEEEkFRYXGRBiKBobEFEzLB0fAU4QcjQlJicrLxFRYzksIXJEOiY4KzU//EABgBAQEBAQEAAAAAAAAAAAAAAAECAAME/8QAKhEBAQACAQMDAgUFAAAAAAAAAAECESEDMUEEEmEj8CJRcYHBExQksdH/2gAMAwEAAhEDEQA/AP0pXtJJLVf57c9Il+zu0eaYQXCVK7r6UIZ7fsjrEjHLzAh6g+DvvEKdjCDTTj4G2tI63OvBl05H6TIx4mAlJsSIVxvtDKAHYkkDpHl+yvtkpnKQScqrbd3MXNLAPtB/aHtILWFAiiiA9BctU6Frw/1PwiYfi+HpMP7QZIBfzgsvGHfa5jyvsr2pnQkkuQb/AJ78oopxIVmIIvoX8S28bHPfcZ4+YvJxri8bxHtHKCSWYjzIH1iRLXv9tCPtfHNLvVxS1N/vpF2oketnYsBg9S4HhCKp5BvwjzWP9pHPLUFvl40f9osGOw4vFxCnFR+UaWU2DfiHN44ZtRAfdF42wpCkwia0OyZ8TkJYQWSqMVT3sZWraFvebRoTI2i+mT2heZPO5jk5YMJ4ma3SFLUycX4RkTC/94WXPctvH3vNrRO2OJW+8OSprUiXImdYaC2ioxlc6MKnRiaYCtcJEVNLcoz7/SAGbSBmdWNsKyZ5huXO++MRZE+GJM+9Y15bsqqmxtJhGSt6vG8VjMiCXFN3AfwBPg0RZwZToVHfeBqlo872a9se8lFK1ArQ71el3d+9UsdqCO9oMaDKGVQKTXRizEcQfDWOe5ra5dPQqXGDNaPP+xvb6CESzRSnazalh/ClIA6bx2Z2hR7wpcNQA2Yh8zvoIZcfIu19M+CCZEiRiqPcaQyMRHS4JmdiiJsd99E5U8iNe/5RH9N0nWyfl2LxDS2cgmY1ORP0pxifMWgEqJch28HifPxtAbtcdWMJDEb1p4cjHB2tPYXEn3jAqAPxNQkUIrtvFU4ghO7G29fvjHkJWJ7zguaga+tucVRiHSP3gA9WNDqOsGfDdlDAYtSVMSaWDE0/e2Hi0P4D2mcqwAEgk/7i1qObRAl40gFn4lj9jnC6cZlUCxfQgU83cxM34FfpM32gEyCs0OWnEt6NEzEYlS03LOP5TQV5aRJw3tQLkoSS99KF6gvTSGpE9+LA23p9Y6TL3DHEx7ygAJBFXGg1NtuFY9bhMWFgkVG7EP1rpHi51SHNjfcbN4xQwPtT3ZVVqAjYVtTc/MRcysRli9SJwfK9aecLJxqTOygiqPNJJNOWvCPK+yvbasyjdWXxeul7AF9IkI9qKExMzMSEuH1D8fE8KxrlWmMfqGd0+kAE/wCkSPYXtdJlBKld4EjyBFfKCYfGgqVtmDeLJ9YuZbiLjpdlT4xiMaygl7uLcAYleyccVe8zBgJpSH5s3X1gk6d+sT3gzKroOBbdnesb3bGlPK/jCuJltBZGIBAILwHFTHitjRKaq33aN5aQOYqNSprh/toNkQGsUEynasJoQLw0lVt7QtRlSaUhGdMqYZmT6UhObUEtGAQXAyDHyQLufzgilCNsuyywqfvaGJK6wqtUZXico4ksPvk8beua2liTOvCPtzGpyFJmiVmBukF6AUDg0JehgAxYqH0eIHtrEI95V1UBU6+6NPgvQMWcO0TnlqGYj9m8ZMQsJDH3jjMhAUkd496jFTNqw71od9tMFFk90E6uKp7w1ykULMHjyOEKErKVFQQaEoIQ/eJrmqlLAGm0N+0vaalrJSShTMXo7DR6KOUitzeOHu4VrkzhJ4GV5jKSHaxN1UNkqpasBWtClO5Rq5cg82v4cIjTFl0lJzE3SLjmTQmGMOtQVlCmNmV8Nd9APrEy8q09n7F9rBWYFZJYMGAASKUANLi9axVl4tvCPE+zZ6ZC1B3JcFlMgkG7m2rXi37KxYXLvUcXuXvHowz8OdxXx7QGsH/F8Yhe9ALeUH/EcTHW5J0/H504hKhRsw1tVdHfnCkvEO7uejf3hjFSgsBLhBc3cDXreEVyShIJVc2d+TUrHjxyethSw5e1OVbvFtNAlLFfGvPT0iFhkLzUBq4qHTx4f2iqmaCwJSTqzjhSm8bPkiq7wIUl+Dv4nQPCpISaJyjfMX5vbwgyV62HgfJ3eOS5VVEfK+zEeQgnAO4bEghLq0t93inJnFI9PGsQ5EwMzAcQ2zUeHsPMTlIcUB0p5a8IceKYeTjFF2LUdtCbjyeMLxKlEkEVau3gIVyqFBZwdtA3GgMMJSkg1N9vOOnNFkreHSzkn113MYVgXUGZi9SWbcW6RsM96D0+xHyJlS1vTrC3tingl5fThDpmmXb94X++HlEtCrdWhkzszch8yYGyx2ZwWNQ01h+3m4kkkNelh0juM9pKDFN3dx3XOrtVq0BiUlRAY3N2Zr7RqfMJAoEtqw9Y575RrUep/wAYaVLWTUlL0bViwfzhqbixmCSfiJZ7UEeSXjXRlJfLY3re+sM/jAoyVFTl2fWgq8dJfKNLUmZmB4E+dfnB81KVakS8HiwpJsDXyNoOJhcjkfK0VvY0re9cA+H31g0ubEiXinSOYP30gycQXh2NHZsxjzga8SGrq3rEvEY9wGNaU5GAYvHBgLFy3WpiblqHSpNLEn7o0DmThXW3pE+VjH2NSOoH1gUvGMtWwOtLcOca5NpXQq2rxE9se0HUwPwF3cV4W0NYalYu9bpvyB+/GPOY/EEPSurda7xHUvGlScrKMez3qG8Tf1MKz8UuchTBJRYE9whgLLGljWkSMLiszlRCmZvTyjGPxubuNmAH8QI4jQV3ifdwvQGExCUEsly5unMAc2iSSGbcXhiZiiqWXZSqPTLlAc0S3m9hENUxL2Wov+ywbYOamGp0+YEiimZspLnl4ViN0+3kKTPLpAF2JcAkfl+UeiSooDg5ib0IpbTXrHlk4gG3ea78Gu9op4XFghjalvp4wtlFWZPGVixcg5TZ+Qt84pex8RlAFbk8KOKekR8JODEMOFqnxNDSGMLOqHLNv8hHSJ09LOxNSra3SF/8cVt6RKXOJzPr8tecc98rc9Pzic7diYx4fE4pSVFi7O4pmAe7njAsbmKH+KosKgb9b2ja1spRBANaudSS33WAIxxCjVTnmabNrEduzswnFfCA99LPqS7jW8PCYlJcBLhudNuJibKxSioqFy48wLeFtIYlzwogqBJ0IU1dlUeOlbRtM8CxLHVrGn3SDglit3L3a9qtC0mcki+1PsV/KNqIINrVALCsDCIQnQPc6kb7w3hJzjYPxvvE1NAxIFLVfwh3CT2FOFTm15m0buNKM2a5eookCn8I8NI5LLJAO3zNYXmKzKBJrlT6a8Y7MX3ASXYf8lH1MdYNKSP2Rd3+X1ji1ijNV/WF8JN+Gp1LVdyeNNIJl1P7Io41d4LlJG2MJtSRoa+FTBTNJS6buOXW0JIU9np8TVptxNoIMSwFCw3Adm8OFxHH3W48d1DYme4JIFAbU2gRIIpp6CNe8BdnAyktxDbcK9YHKTVrvXe0XPzA8lNCeQH2OVIyZnwP8IJa2mh60jZSGLGj2sbHygKkPqQ3TZ4rwixQ9n4m2mtOZoKxSTiyXA5jfePO4YkV424P84oHFZe8NQaX4N0h7N7eFeTOdJVwPlAh7TGUEBxELB4wiWoOTpajO5d9YHLxHdrb5HnyiZlWmMP/AOIXNjcDXw8ukIzsSrMKvsCKeFfWATAQolzSng+m9o4sAd52HV34O0GXY+3lSlYsVFQ2vHcQOXjXJLNR/rE44pg4tsaHeFZeL7zuxN6j6V6Rzt5Ol4+0Mtt2qdKF+HSImOnvrfj6vSNzsQ9wTvpy84lrmGoTThRtdOsG91p3NyZ2taFy1SaNvTm0dnOa5UkjUuTfhah/OEkTFqF2tag5n08YPJnGwJI5AA01JcxVIfu3UaX+nlpBJqnBAuGHFyeXOBTghIqwJFQXpqA4BunYQOcpQLfCqhDlktqBrtziLdm9wXNCNLgPQ+sPYeYCwUz6NtxbX0iQmcWdntqRruIZw6aFQdjStSOt4rmDKLMydVI402ttFHCqNbhmo1HLm/KPKzpzjMFMRu7GujW/OLUjHdwioNCz0oFDTnHXG8JkPYrEt47t9kRj8QOHX84Rmretuf5xzOf4OsR+rSPPzGc3LE+p0aMma23i/mIZmgAlrPxGu/jAJhpWxFi8OnQObNzAEEEh3YMQ4HAOaQMTn1eup+Xzgc1aSKXJta3CDoljIGAKqGh50L8NN43YhpxbHzeHcLMzEUI3O1vqIlCZfgW3h3ATada3pTryhy7KNzFZbKctUGlhW1PLWNYfEjrx224VMBKioUFRtyPkTGUIs9Kqr1f+kxsU+FlJqkgUaX509ReCzicnhbmlZ+YPSE8HUSQBXKgGp0XMLDgxA4NzhzFY0HMzEOwIawCgfA/MRW0WOe/ZrihvXWCjF5nqagMGdy7OAa2B6bxG/FEkUoX6OKdfsQdSwSo1GUMDQt+sB3cXv9YjKNIfws+jij/tZhUl7Bq+NqRtOLz0Yu5ejlnNCwfj4whhlOXLAuK6sX8qVPCCKnd251OlXar/AEg1V6XMJistAoF0rFDooEGjbQFSsuU5rjatSoN4CJmFxo/dL1uQS2rHg1jvD/vgoBmcs2Vqc24RE3jUWGpUxxlJFXp5htqxkzXYdesJhbljQ3p4VL0JhhU9nNKMzBifsVisONjQy1MXFgPseUbmTe6BsC16a38PKFjNzBTMbE10AVoIGqYCnx8YvfhmxMerk3O1PR43NGXxfoD1qXPhCsp0EuzituD/ADHWCYmY5pZIApWwvXU/ON50qwWUt6PTKtueUt0LRkJ7rvagLRnD1SSKsDwuQm70oSH0eO+8Ftm141gt0OwOLSCHq/S99Yl4kgM+lvTesVbgilaDx+9YVTh81T8QalnYmjxH6tG0lkjNV9WZg1qGsJ4mWmpBfuvzL7aDzvBpkvvWYs5uaDk+bweBzF1SKcyxBbXWn9o5zjkMSpTfEGfIRU2U401Baha4hnHzAVlqk5T/AOod9S3yj5U0KBdLsRY/xJ/tADODJJAqlBPikDzPSO2OW5szuFNuTtz36DTpA3Iqacn8LGN4hZ1bi1RdtOkZnjvFlUJNq67xE5JHEEElnB4l3PGkNpkfunT7aEpxZZY1c878YfC2Ft9Pt9YtsmygsaNxFf7QX3R92pnoR4d2Ya9PKMBYSWrsaxiYruFv3k8nGe+394uJclzicru4Pl6QTOYElZUpIcElQeo330jP4gbxlwFawH8dYwF224gHo9YX/Es/M8OEd9/R9+I+sZtMz5poLVelubUjKJte8M3RJt1IrvGZ03XQbdfCMqcKy95nYVpQivJ9IKqOyyApQPGujA56f7dYZ/D5U0bxuDTS8JyUjOok2zGljQ3aHpc7MkAvUj9kbgtwgpdwEkqmAAAPrajNfZ4Yw8oHLmIBOc1fVSutNIWwC8p40ao++sOrXmympcKvagpfh6xufCablzAlUogUSwF9FKUfHvHqIFKSolQe5mGppQKv0FReAEKdjZ1EOXL1FBpGsPiO8rUFSmvX4hXwL+MTJRpuTJKSDqATQaGakBkmgIuOIaAyk/rVIrV73uCX2t5Q9KKSKKukJt/80p63FSCP7wkVKE5ZBcjMlxsSUmo0i5yZDMpIodQgK3/8ajprmIEYxE8FXLLm/wBqHHgXgmOUAaaolhuBQEk/XnCmILoJf9pZNzYkPsfgPSN4PlvCrOY5SQyFqfWgJ/L6w5IxDPmLngXbu3O8RsMod59Jc0+OVwLa/ZhmbMCUhqVI5dwNQ1DkxrBYpycTbkGFSQ/Eihh2dO0ayiOdtN3ePPyC6gbnNLAfioj1aHcYSkoNO8Co6D/UWKB6USC3GJk5awfDzVd+jBh4OWc9Y377MKWZXkD9IDIWxWkagjwC0l2q33ygckFRu2Zx5HjwEVKmmMXiHUS5+EPTdCR8o3OxJUSVEknLWhJ7oalGo0Ly050KJUBlEs11dDMDxZv7R1TOl+73UF3uxUl675bcOmthU1UEwB2SwFLjOn6aQuiacz3fr0+UYVOzK7uofUWudtISRMLh2PeOjWHryjlrcTo6pYy0pX7P5QOaLs9/mXptWBGf4M3C35RjEYkpNCQSWfx4awyNGBiBViWtcDz+kBTPYq+Jmu4zA73qIGqZnrUk6k/LwgawGv5A+ZLPD7ToROKBCgQ7pNwa1BrSv9o4nKoAigASSNbqDBtGYXhVOLJV3i9FajYs3iBGxMISA5YywLEPkmAtx/tdnhk1NHRifMAFKvvRr6afnC82eATfw9IwtT6aFtrgvpo/WALmEqBZyd+caQ6MysW6y4Cqhs1W0FYbSpLWrW5ceFXeJfvE5rEO1QabPrDIUGoQfVvsQ0WH1zamjVH2+sDJcMT0I8NK6QsqazHTmXFANd4z+Io2/PQ/fWGDTajlUDYBizh6H1g3ujx6RLxc8h6s3q73uDWLTzdz1hXOEfICbm50H7xj6blbQUPGE5045vE+SjHZynvf84ToPO5hmas5zp3i9v3tYWw9FoJe4fdnEGnl1vuo+ZBr1g0RcAsGZUBssw8KS1n5CPpjuK17nmBrGMCtpgr++KOLoWPC8dmSy5cuQiXbkg+hhjDSEMqvV9G030igif3Ug3rZtEg7GoDwhK1tRJO2m8G96yJdaHM9rmQg/OCxNhzDgqmpSKuuzk1BFuEcQMozix94bHRTOennaC+wv9aXVu+tT7ZRKNtbGkKlY/DoLmv4kHaolLpuRnLjiIwNYTEUQk0GZQYmlZkjTlXw5wKQpvfHU5gPBZURyITH0jDkgk2fcahJccXTAEX1DrIbVyFt6wTvSp4ySCpIYg5cOG5qli/z4wqsjIWsRibfyTMtv5niguYnPLSwJy4ZxxJlEByfusTsUSczEMPfgFrOoAcx3lVAgl/NvKXJ+JX8qvNk/wDKHlKZQbUqNNgJfpWFJUlX66lUoTruoeGgh/2op1KUkhkibXmZaAG5p00MUzvs+UoJQw/blgnTum54OT0hr22thK1aWks26pvWw0EIYaYUgE176KOaVB5aND/td1zDYASkGgZh7o+ha28TGoUhWafMAGYATTTZPePOgMEE3KUVo/EaJOutRGsDKadMehCcRTh7sny21tCuKIooJq6rfwiW9xueEPkH8PMASsVH+kxFqJeotY+cZJfIwIYF3sGWoin7rKHi8BxhYM5cplecsF3/AGfm0bk4UsohqJU3ilRHj9IkPirKoklxlU9dRnHXVtWG8KycS8uzqdRd6/6b6HmXbaCqw9UqJNc5KdKMr5mvAwphpBYh7hRdq1lKDjaHgi4fEk57BgGeh+LTrrHMTMJdt/pteByySVFmzH5uXPl0gc0kC+1dLA+vpCz5S2+76ephb8QdNjQWtDMtT5OtA71B5j8o1KwwzjKadDVxBKxfDJ76SbVej3JGurmGpE8BKRrUHrtYRiYhilrA7x0Mzasddw9+cN1R3FQrMCe7sKV+HyET50sjKS1n2uTp4Q/Jllg9M1Lfwi1YDiwT7o27ldXOZXyI6RpDCSqKJAo1jxjstYehYbB6xlqVFKfPaMolg/X8zBVG1Ynub1u3pwgcyeWawtzjKkhtddXrQ+hMLhVG9PXntGGmpy3BLaP6v5h/GPWNwHUR46e+U8iPX6x63/FZe6v/AF+kO1PMyvZ0xSmCFGp0LVURtvDsvs/MUoDIpyBTIpt/SMJ7SzM1WLFXmpzrwg8vtKQsKyh8ra/Xescber4jtrBvC9isQogsA25YNd34gw5J7B4oj4KhQIGZL/Ds/LrCuF7UoCwpUlJNwXOvzesNDtgmp/DysxVete7WkRb1/En3+51032I7B4mWcyku/wC6pJLl6ULDlG8J2TmFZBFCEpFU/wALWL012hXE9q0rLDDy0kEl0gvm38h0j6X2n75eWkgBKg73ofmYN+o14+/3bXTVJPYbEqCilADhsudBLV40o+ukd/6b4iYMqVy1ZSf2hrkTydkCFEdsyxJkSlKa5BO4tyjkvtuZYCk4aUSolswJZglWv83lEX+5+DJ0l/C/o7xctZUTIrnNVkMVhnfVmBaMI/RzNMpKUzsP3VTVOF5sxmJlAg00ErTfhCkjtwqcsIVh8O3eA7mqUuOpIhOT2rlolpWjCSASqYA4JIyJlq1NX96qkT/k+f4/630V6R+jyfYrRoSUlPdsNSHFNBD2G/RXM/8A7ygn4meytC+tfCIOF7dMCfw0jR2TTQ20hmR+k6wOFw7fD8Gp8Occ7PVeP4P0fvalj/0aqCgTiJT91ie6e6zCgNO6OkLTOwfceTORMqXOZKWcgq+KoYMwgeL7bJKx/wBtJBaXUJY9/Jttnhaf2uCEkSpEpJBU+ZIVZgbjUMIJPVef4O+j97WJP6NZWU5sQmWZgGYKXLzUewBb6UjP/S2WQf8AvErSQakjVWY1d7jyiTL7eyyFZsJhlKlgHMpAcub0F7V4Rtf6QSgH/tcOAAqgRqFAajYvE+z1fi/6VvpHEfo1KQUmZKykuBnqGtrU63iin9HaT3vxEtCiljmJtlAFCrhEA/pDUUk+5ks4AAQm5PLT6w2v9ILKyqw8hRCAXUlzVOZq+MVcfVfek76Jtf6PCVOMXIKmUFFwPicFhoSCeDtH3/T4syp8vUglSauB3Xdv2YnHt0CshGFw4ICye4C5SlS9bUgX+f1AOcPhy5UAPdgCgS3B+/D7fVfehvonfaHY8BAUVIUwSls6QO6kJDl6KakLSfYk4pUtPukggO85NCHDDYAEqd7FoW9odsiUhPupfwoU4QkVUl9NvN45I9vrykASz3Q5UhJNyrXRgzRUx9RIbejTSOw85w86QkZmDrBYMKmvh1j6d2AUFZRi5GVhV7UII4VYOeMLo7YrcPJkGussVDBwW+6xxfbRJU4w0lmqMt7kmNr1P3ppekUxXZedLYBcqYKMywXYDjw1heZ2WxX7jsX+NLO2jnYco+xPaeYv4Uy5fBKdGtxvrC07tPiTdYr/AApItSjR2xnX+EW9I2ns3iHBKMtBUqTQO1W1oYPL7MzySwlpNw8xIJFnpu8TU9pMR3RmBo1Ujd+tW6QVPaacCT+rJsD7tLgbDpDrrfA+koDsfPp/p/70+vj5QxJ7EzXBKpaT/NUtR2aJcntjOcUlh6fAmvlw84oSO1s2jhB45QN4LOt8C3pjo7KTQf8Ax8O/R+fKPpvY1RA/WyqbLBp9vAf81TCXOTpRzwgM7tYoM0qXX+Ebwa6/w0vTdX2JmhgDLCVG5V5sKkfWF53Y1YcZ0Bm/aptQXEEX2tmFi0uhtlHR4Wn9rFkk5JdaW0u0MnX+G303y+yEwBiUlnspL1YbwGd2TWnZZarEM+3TjG1dqVEfCkVVQBtiPmIDO7ULVYBNDRgzxX1vJ30w1dm57ZRLBcEOVJb1pzrDH+XsR+4n/eIRndoptFdyj0yJPgXFoZ/zBO3T/sTFfV+D9P5eZXfxP9RjSjHDc8z6mOqj0OLMs94eHrB5p7zbKP0hcCsGWe8eZPnGDuHS6x4/0qjJV/Sn0T9I7JUy35+hjB+Q+UJE95fiD6GN5u6jgT/+aR8oXF4IDQePo0TWP+yp2Wag/wAZ8wj6QEn9UkbKxH9Mkf8AGAylsoHjHSdNlTPNvpGBiRNofu2UfOMJoVDYk9Mwj7D2/wBx85cZWe+vmr1MaMpKmVQf4JHl7v6Rycpyo8Z/9JPyEAUp8v8AJL8v7QWYrunnM80xpBSaP/JxT6EGHMYt1W/e80y/oYVkmp5H0hiYQfv+EfSKAUi3/wBk+o+kOe1Vd590AdPeJ+UJILdR6wfHrfLyI/8AdX1iTW8FM/XK4pm+csiMTVOB/Mf6UfSByFd8ngrzDR1Itz+QhAqy6eSJfoBHUTSPFKvQiMJND/KmPnoOR+cGmGz2D2zfflC0gmvj/SYK9evqYHhlesZhJIvy+YjMy3SOhVT96xmbCAyu0D95X74x0wKaY2lRqWaiGEzadYRlqrBELpGY7IV5fSOLX8HB/WAyp0ZVNtGgMTJoA+94WzwOYusfBUNOhFCnX0hcmCzV/fhATAzk0UPIx6D3Q4RAmFweRi9mMLPMFVTzPrHSsQ8u55n1McESoiFCCZg9xDcFTGZOzd6+/wA4+BDXEP69Y6IWT0KDx3Nau8PS7xwaeMDFEm1fusbJ7xr+0fnDqNPveNH4lcz84zFJKgxqPhV6o+kZKx7xVRdWsPS/kr5R8PiPj84QGFBh/KP+UdmTA19d90iGkach6qj5Vhy+QhZPkqGa+h9DBc9LjT0hmTfr6GNp+nzjAgpY4deMExCwWqLn1eGVffWNzbQQk5FzyPpGwRSHMPc8j6QXSGIqc430EdXMoKi0PH5COzbeENJDOK10jMgh9Lw+L+Bjkn4ohi6iK2jMwjhD8yxgaowTFwvNWNxFhcJqvCqJomVuI2mYGuLGHDHBBCUEzjHTMG4huOn76RmIKmVuI770bw6bxmFiqpo32jGel4cP0jo1gYkFBrxb97yhJMWYuCx//9k="/>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en-GB">
              <a:latin typeface="Candara" pitchFamily="34" charset="0"/>
            </a:endParaRPr>
          </a:p>
        </p:txBody>
      </p:sp>
      <p:pic>
        <p:nvPicPr>
          <p:cNvPr id="18436" name="Picture 6" descr="http://t0.gstatic.com/images?q=tbn:ANd9GcRPjh5BuSJNK-qlrCDl6y-NCrUt4JcLlsa4iNVwYlB9dm-gGE3F"/>
          <p:cNvPicPr>
            <a:picLocks noChangeAspect="1" noChangeArrowheads="1"/>
          </p:cNvPicPr>
          <p:nvPr/>
        </p:nvPicPr>
        <p:blipFill>
          <a:blip r:embed="rId2"/>
          <a:srcRect/>
          <a:stretch>
            <a:fillRect/>
          </a:stretch>
        </p:blipFill>
        <p:spPr bwMode="auto">
          <a:xfrm>
            <a:off x="323850" y="333375"/>
            <a:ext cx="2519363" cy="2660650"/>
          </a:xfrm>
          <a:prstGeom prst="rect">
            <a:avLst/>
          </a:prstGeom>
          <a:noFill/>
          <a:ln w="9525">
            <a:noFill/>
            <a:miter lim="800000"/>
            <a:headEnd/>
            <a:tailEnd/>
          </a:ln>
        </p:spPr>
      </p:pic>
      <p:pic>
        <p:nvPicPr>
          <p:cNvPr id="18437" name="Picture 8" descr="http://tennisconnected.com/home/wp-content/uploads/2010/01/Wilander-Oz.jpg"/>
          <p:cNvPicPr>
            <a:picLocks noChangeAspect="1" noChangeArrowheads="1"/>
          </p:cNvPicPr>
          <p:nvPr/>
        </p:nvPicPr>
        <p:blipFill>
          <a:blip r:embed="rId3"/>
          <a:srcRect/>
          <a:stretch>
            <a:fillRect/>
          </a:stretch>
        </p:blipFill>
        <p:spPr bwMode="auto">
          <a:xfrm>
            <a:off x="6877050" y="260350"/>
            <a:ext cx="2087563" cy="2663825"/>
          </a:xfrm>
          <a:prstGeom prst="rect">
            <a:avLst/>
          </a:prstGeom>
          <a:noFill/>
          <a:ln w="9525">
            <a:noFill/>
            <a:miter lim="800000"/>
            <a:headEnd/>
            <a:tailEnd/>
          </a:ln>
        </p:spPr>
      </p:pic>
      <p:pic>
        <p:nvPicPr>
          <p:cNvPr id="18438" name="Picture 10" descr="http://im.rediff.com/sports/2008/aug/26stef2.jpg"/>
          <p:cNvPicPr>
            <a:picLocks noChangeAspect="1" noChangeArrowheads="1"/>
          </p:cNvPicPr>
          <p:nvPr/>
        </p:nvPicPr>
        <p:blipFill>
          <a:blip r:embed="rId4"/>
          <a:srcRect/>
          <a:stretch>
            <a:fillRect/>
          </a:stretch>
        </p:blipFill>
        <p:spPr bwMode="auto">
          <a:xfrm>
            <a:off x="3635375" y="1412875"/>
            <a:ext cx="2519363"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p:txBody>
          <a:bodyPr/>
          <a:lstStyle/>
          <a:p>
            <a:pPr eaLnBrk="1" hangingPunct="1">
              <a:lnSpc>
                <a:spcPct val="80000"/>
              </a:lnSpc>
            </a:pPr>
            <a:r>
              <a:rPr lang="en-GB" sz="2000" smtClean="0"/>
              <a:t>Sweden's early history, like its day-to-day life, is intimately wrapped up with the natural rhythms of season and climate. </a:t>
            </a:r>
          </a:p>
          <a:p>
            <a:pPr eaLnBrk="1" hangingPunct="1">
              <a:lnSpc>
                <a:spcPct val="80000"/>
              </a:lnSpc>
            </a:pPr>
            <a:r>
              <a:rPr lang="en-GB" sz="2000" smtClean="0"/>
              <a:t>It was the end of the Ice Age that brought the first inhabitants to Scandinavia more than twelve thousand years ago, as the receding glaciers and the warming climate turned barren permafrost into lush plains and vast forests. </a:t>
            </a:r>
          </a:p>
          <a:p>
            <a:pPr eaLnBrk="1" hangingPunct="1">
              <a:lnSpc>
                <a:spcPct val="80000"/>
              </a:lnSpc>
            </a:pPr>
            <a:r>
              <a:rPr lang="en-GB" sz="2000" smtClean="0"/>
              <a:t>By 8,000 BC, there were extensive settlements in the region, but dropping temperatures pushed the inhabitants southward to the coasts. A few thousand years later the cycle reversed, and once again the interior became productive, fertile ground. </a:t>
            </a:r>
          </a:p>
          <a:p>
            <a:pPr eaLnBrk="1" hangingPunct="1">
              <a:lnSpc>
                <a:spcPct val="80000"/>
              </a:lnSpc>
            </a:pPr>
            <a:r>
              <a:rPr lang="en-GB" sz="2000" smtClean="0"/>
              <a:t>This back and forth movement between the land and the water, between farm and boat, characterizes Swedish culture even today, although the cycle now follows season, holiday, and personal preference.</a:t>
            </a:r>
          </a:p>
          <a:p>
            <a:pPr eaLnBrk="1" hangingPunct="1">
              <a:lnSpc>
                <a:spcPct val="80000"/>
              </a:lnSpc>
            </a:pPr>
            <a:endParaRPr lang="en-GB" sz="2000" smtClean="0"/>
          </a:p>
        </p:txBody>
      </p:sp>
      <p:sp>
        <p:nvSpPr>
          <p:cNvPr id="19458" name="Title 1"/>
          <p:cNvSpPr>
            <a:spLocks noGrp="1"/>
          </p:cNvSpPr>
          <p:nvPr>
            <p:ph type="title"/>
          </p:nvPr>
        </p:nvSpPr>
        <p:spPr>
          <a:xfrm>
            <a:off x="3924300" y="338138"/>
            <a:ext cx="4762500" cy="1866900"/>
          </a:xfrm>
        </p:spPr>
        <p:txBody>
          <a:bodyPr/>
          <a:lstStyle/>
          <a:p>
            <a:pPr eaLnBrk="1" hangingPunct="1"/>
            <a:r>
              <a:rPr lang="en-GB" smtClean="0">
                <a:solidFill>
                  <a:schemeClr val="bg1"/>
                </a:solidFill>
              </a:rPr>
              <a:t>Early History </a:t>
            </a:r>
            <a:br>
              <a:rPr lang="en-GB" smtClean="0">
                <a:solidFill>
                  <a:schemeClr val="bg1"/>
                </a:solidFill>
              </a:rPr>
            </a:br>
            <a:r>
              <a:rPr lang="en-GB" smtClean="0">
                <a:solidFill>
                  <a:schemeClr val="bg1"/>
                </a:solidFill>
              </a:rPr>
              <a:t>of Sweden</a:t>
            </a:r>
          </a:p>
        </p:txBody>
      </p:sp>
      <p:pic>
        <p:nvPicPr>
          <p:cNvPr id="19459" name="Picture 2" descr="http://www.destination360.com/europe/sweden/images/s/history.jpg"/>
          <p:cNvPicPr>
            <a:picLocks noChangeAspect="1" noChangeArrowheads="1"/>
          </p:cNvPicPr>
          <p:nvPr/>
        </p:nvPicPr>
        <p:blipFill>
          <a:blip r:embed="rId2"/>
          <a:srcRect/>
          <a:stretch>
            <a:fillRect/>
          </a:stretch>
        </p:blipFill>
        <p:spPr bwMode="auto">
          <a:xfrm>
            <a:off x="323850" y="333375"/>
            <a:ext cx="3384550" cy="227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250825" y="2492375"/>
            <a:ext cx="4681538" cy="4032250"/>
          </a:xfrm>
        </p:spPr>
        <p:txBody>
          <a:bodyPr/>
          <a:lstStyle/>
          <a:p>
            <a:pPr eaLnBrk="1" hangingPunct="1"/>
            <a:r>
              <a:rPr lang="en-GB" sz="2000" smtClean="0"/>
              <a:t>A trip to Stockholm can provide a wealth of opportunities for sightseeing, sampling local food and immersing yourself in Sweden's rich culture and history. </a:t>
            </a:r>
          </a:p>
          <a:p>
            <a:pPr eaLnBrk="1" hangingPunct="1"/>
            <a:r>
              <a:rPr lang="en-GB" sz="2000" smtClean="0"/>
              <a:t>This capital city, situated along the Baltic Sea in south-eastern Sweden, is an important hub for business travellers -- it is home to major companies, such as Ericsson -- but also attracts tourists .</a:t>
            </a:r>
          </a:p>
        </p:txBody>
      </p:sp>
      <p:sp>
        <p:nvSpPr>
          <p:cNvPr id="20482" name="Title 1"/>
          <p:cNvSpPr>
            <a:spLocks noGrp="1"/>
          </p:cNvSpPr>
          <p:nvPr>
            <p:ph type="title"/>
          </p:nvPr>
        </p:nvSpPr>
        <p:spPr>
          <a:xfrm>
            <a:off x="395288" y="333375"/>
            <a:ext cx="4176712" cy="1143000"/>
          </a:xfrm>
        </p:spPr>
        <p:txBody>
          <a:bodyPr/>
          <a:lstStyle/>
          <a:p>
            <a:pPr eaLnBrk="1" hangingPunct="1"/>
            <a:r>
              <a:rPr lang="en-GB" sz="4000" smtClean="0">
                <a:solidFill>
                  <a:schemeClr val="bg1"/>
                </a:solidFill>
              </a:rPr>
              <a:t>Stockholm</a:t>
            </a:r>
          </a:p>
        </p:txBody>
      </p:sp>
      <p:pic>
        <p:nvPicPr>
          <p:cNvPr id="20483" name="Picture 2" descr="http://www.wallpaper23.com/data/cities/stockholm/1600x1200_stockholm-sweden.jpg"/>
          <p:cNvPicPr>
            <a:picLocks noChangeAspect="1" noChangeArrowheads="1"/>
          </p:cNvPicPr>
          <p:nvPr/>
        </p:nvPicPr>
        <p:blipFill>
          <a:blip r:embed="rId2"/>
          <a:srcRect/>
          <a:stretch>
            <a:fillRect/>
          </a:stretch>
        </p:blipFill>
        <p:spPr bwMode="auto">
          <a:xfrm>
            <a:off x="5364163" y="606425"/>
            <a:ext cx="3529012" cy="2822575"/>
          </a:xfrm>
          <a:prstGeom prst="rect">
            <a:avLst/>
          </a:prstGeom>
          <a:noFill/>
          <a:ln w="9525">
            <a:noFill/>
            <a:miter lim="800000"/>
            <a:headEnd/>
            <a:tailEnd/>
          </a:ln>
        </p:spPr>
      </p:pic>
      <p:sp>
        <p:nvSpPr>
          <p:cNvPr id="20484" name="AutoShape 4" descr="data:image/jpeg;base64,/9j/4AAQSkZJRgABAQAAAQABAAD/2wCEAAkGBhQSEBQUEhQUFRQUFBQUFBQUFRQUFBQUFBQVFBQVFBUXHCYeFxkkGRQUHy8gJCcpLCwsFR4xNTAqNSYrLCkBCQoKDgwOGg8PGiocHCQsLSkuLCoqKSksLCwpKSwsLCksKSwsKSwsLCwsLCksKSwsKSwpLCwsKSwpLCksKSwsLP/AABEIALkBEAMBIgACEQEDEQH/xAAbAAABBQEBAAAAAAAAAAAAAAACAQMEBQYAB//EAD8QAAICAQMCBAMGAwcDAwUAAAECABEDBBIhBTEGEyJBMlFhFHGBkaHBI7HwBzNCUmLR4YKSokPC8RUkNGNy/8QAGgEAAwEBAQEAAAAAAAAAAAAAAAECAwQFBv/EAC4RAAICAQMCBAUEAwEAAAAAAAABAhEDEiExBEETInHwFFFhgbEykaHBI0LRJP/aAAwDAQACEQMRAD8AECGBBEMToO4IRQIlxQZIghCEG4txgEIYjVwg0QWOQhGg0MNCgsMCGBG1aOKYmMICFURYYkgIBFqEBFqIAKi7Ye2dUQAbZ22HU6oAN7Z22HU6AAVE2w6nVAQFTtsOoxq8gVbP+ZB/3ZFUfqYwD2ztsOJGANRCIcQwEBUEiGTALRgARAYQy0bLSgK8NCDSGM0IZo6YWTN07fIvnTvOjSESt8XfIozRfNjoCT5kXzJF82KMkdAShkhjJIYeGMkVATFeOq8hLkjqZJDGiarx1TIeN5IR5DKHxDEZDwt8hgOzrjXmRPNiGOExCY0csE5oAPbom6MHNEOaOgJG6dukXz4J1EqmKyXulR4p1WzT3/8AtwfpmRv/AGyV9ome8c6ytMvIF5V7muysfkflGluRJ7GsZ4m+Q11NgH5gH84nnR0Fkw5ILZZEOaCcsdASTlgHJIxywTkjoCQckAvGDlgnJKoCpDRQ8auLcsgd3xfMjVxbjGOh4QeMXFDSRj4aEHkfdF3wAkb4QySN5kXfACUMsIZ5EGSKHgBOXVRxdZK4PCDxUgsshrYv26Vu+d5knSgssvts77bK3zIhzR6EGosvtkQ6uVnnQTmj0C1lmdVEOqlWc0A5pXhk6y1OqgnVSrOaD50fhhrLX7TMz436jSYlAcksx9DFewUckD/VLHz5lfFOc5Gw01ehmv8A/plH7D8oOFImU9jbdO1+7Djb540PPf4RHjqpmui6z+BhF8+Wf/Ahf3En+dGsYay0+1xDq5V+bO82V4Y9ZZ/aoh1MrhlhB4tKDUycdTE+0yJuiwpDtkbfF8yVX2sxftcvw2Z6y182L5sqxqoo1RhoY9RZ+dO86Vo1EIZjFoHqLDzooyyCuSOK8WkaZLGSEHkYNC3SaKHMea2YfIL+t/7R4NKfTZ/4+TnuF/Qf8yec0VAmSfMnedIZywDklKJLZNOpiHUyA2SNtml6ES2WR1ME6iVjZjGX1Ve/6x6ETqLY6mIdTKf7VfuOPqInn3KUES5MtzqoB1cqjmgHNNFjQnJlq2sgHWSqOeIc0vQidRa/bJitZrBk2XdIgX8bJNfnL45pntOt39BOTqnoSoqPmLboPUecac+hcg/7mVv2l/8AaplunfED9G/aWfmTTplrhbFLZlr9rnfbZVebEGSdDxk6i2+2xRrZT+bF86LwkPWXQ10Ia+UvmxRmkvEitY4puEDIY0mS+Pa7O8+wvvJXSlxhyc+QLXNMuTIGJ452/I/P9Zzy6iK3KUGyx6Xhxu4GR9i821bq4v4RGsgUNQP3fWSuoabSDbT5EY41P8LFvDtzyS2axfHFCvlKPS6Uu1KC5O2+CG3EcgVd/K/p2mUcmp6le/Yt7eWi1RI6MBlNnx5sLUxKi+NwJH69+4j41JOKzlcP6SFUKQbu+eNvtHLJQRVlp5c65nXZxZOTJx254/GFg1mUccnubIuvxuLUu4rNAckE5jKjH1JrAYDkgXwBye93xL3R5dMM+RMj5Gx+UpxvjxjecpVCy7bqgS3PPYfOGuKDUZ/TZiMqtaneW4Btl22PWPa+4+ktWymF4i0OjR92hOd9i72OZVUHc6INgHJ5Zr+6VZy5qJ2rx5xo8EDEFuwT82/SKOaKW7ErJxzQfMMjjerkFboDvZUt5YyFfQfkSe/tB0niHTqzDLjZhtIBxsQd+7hvUO1XxxLXURfCsbi+7JSsT29gT+A5MHdKtvEu1WVUA3cbidxA+g7XGMXUixrfRJ91Xjg/WpXipXfBB7NqfCumVMx8sEr04N8PG5seL1/BW+7NhieTx3jvh/pWFMugC4/ixXZVCed7AseDf1rsBMOP7WstOr4cZ3ac6fcp28BUVXBom/T2ujftUz+p8Zuddh1GIlGw4sWFWLdtqFGO4C6O5j2PefPfDZ5ydvbnk7Hlilser6TSYxoGpWa9RfqAP/pgc9vTKtPD7k0UN/cOOAe9/eZh9f46zZcIXzmvcG27msH1DttA7Ac/UfWqtOuDy8gdScrMCuXgkURu/MXNcXS5Yq73/f8AtCeaJ6H13wauM+Znby1dRt8tS53A18IuvSL5+cxPU8SLkK42LKK5ZSrdvdT2/wCZXN1YsoXzHJoqF9XNmxwO9lj+cczYiMYZ3dO6EH/MzMx43bh7miKv753dM8uGV5JOS4rsZZHGa8qoVmAFkj9435o+YkPP1Haqqj5CtMTvoUzBlagCeCpH5mMjqO/+93vyTYKg88k8qZ3/ABLT4OdxRZ/7X3EidK0Qbd66477L4N8/EI2+ZPLUAZFYbiW3WDYFUv8Ah7cm/lxxyXR9Ztaz29x8+DOTrckpw22NcKSluT//AKeEUHfY5HKbbuu/qP09pJ13TnwqjZAAMgJT1KbANEmia/GpE1XUQwWhtUKCVvm7Esei67SHFlOdnGXadlKrKQWUerde017gE8GR0ufLGNc7++CssYWVm6W3hzrI075GOLHl3YcqAZF3BSV4YD5iv1MiPqdIHancqMVr/DQXl2fCyhvh3cbgb969pWjqbDGqHYKbdYT1kfJm/wAS9+P+J6E86lGmjCKcXaY62SJ5kjv1d6IG0jjuiivkO0inVGx9/wCE0+IVEOJaM/B+6OqeJU59SdncD2r3MXFryF78+11UH1EboNJten+HXp82ZSzo5t9+4EsGrcrc+x9zdSy8R+HMIwpm0uTMzchiuIY14UM3qRuT9/zmp6rrtFjtsaana9MrHzGxFdwX07e4LGrv3rvIXTPEWJ8bAOV9DEW+YA2QC/Ng8GiO1GfIy67IuIX9nXoemsMZd/wZPwv4aGfUIuobIFW2K5A+3IANxAfd6KBX7/ap6Bl8HjDq0yaMDECQGTHvRXCsvuG4Pftd/K52XreJCp1GasTlVDDEzIxIAPLWSCiqb+72E0HS/EuhP/r4wq2MbgvjfgeqwRXt3H+0IZs2Vqf6Y8fQvRCCrlmX6x4X1TuWyHL/AHhKYzndvckAUDtFKOf9pGXoOXCFJQFwWBJAJIZSp3v8Rvt3riarW9Q07c4tehFAbWyEFR81sffwfnKzU67GM4bDrsNbfVeXDvBKsPSjFUPJ+fvxK89pR7env+BpRoxuDw6zZCFHuAKTmzZG2+54kXVdGx4NVnTNjY/wFK7iyHGzbLZrHqo7h7XNmgyEj/79WNu1H7I4s+rkeaSSSzdh37SB476JgGgsZQ+U5ADWzcygvsVqHwgc3fcDj5aQzZE6lx6ESgq2PMNZkTcQCCAaBUfL378yMms2ltoParIHzBsfiJYp4fUi/UL7cj6fSPp4SDE0zjjjgH9x8/0nU+swR/Uzn8Kb4RQPnWra7PAoVzxybHIoHtXtO6g6sFIKqAoXagNEgAE2SeTVn2+QEt8vg/1N/EagLry7v/SPV3jGp8JFQdrFqF8LyRzZoE1VRrrenb2f5E8OSuCnx6G/h9R9lAo8Uf3g5OnZV+LG4+9TU2/R/DDocTNtKOcyoWoKWTDurv8AX+cshpryW3Aq0727WQQP6+cUutjfl3Q1gfc8wOJvkfyMPGr87QaIpuDR++ejZtHdeh/78/PjlvWePg/TnvKnPpACbU/Fk/n3/Hv+MXxifYfgNGP2t2/btBGnJ+fY+zfXjt7/ALzTt03Id5COQLs0aAon347SGQPcN9eLP14J7y11afC/kh4mipxB0sqSCVo8N8x6e30B+UHzX3bub7dv2lrkRa97q/puvkHntX6yFkXnt8pcc6fYhxojM5LWQLJ+VQ8mBjyeSflzBrkce/7yR+E08b6AokLJjo1d8fXiBUm5ch2lfbdd+/au8jNh5kqdg4gAwsTVJWm6S7AEVX3wDoHB4X9RByi+4JNdhvJmPN/KNDKf6AkltK/+X2+YkfFp2bsL/KODrgJA+Yf6AhjUH3s/S+P5Qjon/wAv6j/eSEwnbRFV9xjlOhJWMowb2APeR7lgMA+Q/L7pOwabD6dwb4H3UB/eU/l1/pvZfv8AFXtM/G7srQVA05ruO1/nyP3jmp0LKQChU0vpN2SeLFj3MeyacV2A+4n6w8+PGci0zlfRuZvjB431R5o7q/CWsgnEuupaTG2diilVs7V3udou6BJJ7y26P0PTrjdmDlijKLdwouqNKRfbtdSnd7a5PxamlqayxeTSi4yWq2XPWNLp2wKlNYIbcrOgsLVbSWWuSb78nmL0jBp1TEpw+YzMUcnJkJcPaAABgBywPFcqD7Sgy5iY/tVsQXdtJZfULNCxZri/znNHp9MNNvmzZzTd0abr/h/QeWr4tPmBF7nOVgONwUgPwewbgV7e4mfx+FcRwPqXL5Qm4vjxuFZASApyEL6QSw596hdL61qFQrkxah8O1wioihCBuHDlOQLokm6PeRdHqw2kO5Cqozb2xunmUxRQGQgEgNXv7/jMkp41V3vzd+/sTLS+3Yy+Mpf+OuexF3XHNTZ9I8OjFjTNn3bMhCoRW1gQST5nI4IA21f3VM9kw4R/dNmb5l1RAD/0lpr9O+b7OEQ4VXIE9PxKSL9QDDaG+dVXvzM+tm9NLawwrez0XF4H0+XTL9ncOaBrgGvfgn+qjGo8GY0yKC9WBZPAU12a+bNSr0qtixYVBCZUPr7ozWwPz+R/Jbl7n8ToyFdQwACg+cKtQUD/ABn0r8vc9+J87KCeyVP1dP8AtX9/sd8ZNP5ow3izw3mQkYyQhYg5B8BSqHq7Vdi+LNTGdQ1L4wTiyZRbtTk7XKhV77e3f2+fczeZPEa+YrYdUqoDRx0boEgNyCrtXNk+/FSm8S6NtQMmXD5Qw4n2i9mIsCqqCUuiTs5Iv6meh0qljqM416o58ru6Zk8PinUAj1hyNwrIqve/vdjk/fJ2LrmXFmPn4l3hxuUo6OpQGwKYV+P6STqfDz5t5TTqmR3vH5WXGcIRVO9QNxO6xwd3se8jaLE+N85BVsgUrtzAGw6MrGmJG66PBJFcT0/BUv0pe/Qw1TXLZI6d4xXzAGUhd7tQBPDEkDl/bsP1uPN1bfmZ8ZKFKKttH+Nd3IF9u1yGPCGY4Q7Y1UD1BlZ2LKa7/F8xV0Pi5k9dLgwvlCZzkvEhUoh9WQIAVKk2oFnnn7pzZMCUnpV+m5oskqpjWVsnn7jnbzAQV4YkGjto/wBdo31rQ4mp8ZZfQd6GzTKSGZb9RFj37XV9pP6JmRcozar4XagF5yCmXcxX/KFJr7j8pC8RdcZM4yadwOGHp5rdwVZW96PIqRCOXxFFRdLv29OBtx07sqT08c27cWKrudt7fy5jGr6WExq/8TkIeRXe6Hbvwblnotfhdktji5beCC60Eu8dm9xP+FuOfiE03i84tRocWXGGQKy4337hfDetE7kV3PI+sc88seSMa2ZGhNN2eYIoJHe7/f3j/wCMX7CGPoLUb+vHt/Oa/wAH/wBnCaoBsmpbF6gABj3dzxdtwJ2ZssMa1TddjGEZPZGRyYPV+MazYjuIr8vnPQ9X4CY50x4m80b/AC94FBiLP3XQurvvMlr9EceoK1u2N6gvqoDki/nQP5Tmw9THJwbTx6SR0bTXj5Vu34/F7D+uJFdKb3+D5cd+33yx6VkGRiqq4K1xxYF8cSo6spVu5+Cu319/rNMak5smTWlCMOF7/Cfw7d/rIfSO5+4/tF82lXvwpHb+fMj6DU7L4uxVfWdqg6ZjasnrkX+Hw3F1ft98mdN0Qy+YBYr1c+/qUflzKU6zk2vJqj/lAuwB2N2O/wApP6d1vy9xI7ihXccqefymeaEnB6OTTHKOpauC56n4efEqlloMLBu/uv8AKVyYOQBfNftNB1PxbjzYUVWsheQeK9Ne/vC6h9lGnxFGcZ6/iJt9ItjyG9+P5zycWXMopZIuzuyQx29DM71bprYcj4m+LG5Rvlalga/KQQzKQw4KsCD8iOQR+Uv8HTXz8ILYKXPfkL8X8x+ci6zS7BVcg88cA3wL9zO2Gb/Xucssffsdu5khXjFi48uQfSe4zmQhaEW4gtki+ZxJKLTH1hxiVL4AIAs+8qNbhJAfGouqyKb2tXZuPeL50dGp9BHEz8NR4Q3Jy5K7Bq3QMvlYyrFSRucfDdUbsfEZaaHq2SwqaW7IpVyufurcTIAbmaXoGcb0v2IqZ54RUW2rFjtvk0ba3qLYVVul6jIANqm1BUVxTKCfwIo/KZfxfodWAMuTSajSpWzI2Rw+NyWO3soC9yK7H+fvHSuoWi/dMJ/bF1PzsA0ykhSwZ/kdvKj688/hPM6dwxzTivz/ANN5xm7VniZwXR4/CTceQg+7LwSrFipNe6k0asyFqOhlexh6HouXI21WI/Ez3NcKto5NMrpE7UPiYf8A4+JTx6k3+x54LEcy66bqdCrYy+lYVuD+XmYF7C7fiJCkGz9briZvV9JzY+S5PNf1c3HTP7GdXnwYsq6rEPMAbYVa1BF8muTInPDp7r0sdSvgqOq9RYkHB52PCFZcQbJvKhr38qB/q9pU9P1ZwMGxO6HkEit1EANRr3s/pE8QeH9ToszY8hRivuosEd7HvKf7bk/0/kZeNYZR4te+ROUky4bMTkZg7227dZ+ZJPbsP+ZoNd4iXJo8eIs5yI7sSaqiFAAIN1wfSeJhj1DJ8h+RiZM+XaCRQPY1M8mHBJptcDWSaNV0TX49PmBy4Q42uCuQGtxWha/F+vvD8VjJqFfVkKuMOqIi7gApDUuO+KAB/YTMdI6c+o1GPEzFd7BSxF0DXM03jj+zv7JkdsOXdhFbRkrzOR2JXg/fQnm53iWaO9SfuvobRcnB7bGLF/l/XeaHwxrVOVVy5MoQsoO3KUoFhzz8pnDiMkaHT5iw8rdu9tpo8c8czpz41ODT2MoOnsb3R9NL6o4sGpbGPtDIoZiRwDtY/M+mjx8pR6PrOTQ6vIFyKWrIjZWUNxRXgN/88Ss0GHWedWMOcoJajtJv3J3cGJodFqzmYJjLZVDbgyY3r2PDgi5wxwxjeqSapfL92zVyb4RofAOs26k5Gx+chsuouhRvdY9XBPt84H9oGo05cHS3RRd4cbSrVyAP6Mo+gdO1OTUbMGFcmTk7HVK472GoR7xf0HVaR1XVYseMuu5QjKwI/wCliB90tYoLPqT7cC1PRRQu59zOxmuQeflXEDdODTvdMwND4U6vix6lX1GPzEAIKdwbDcmqPc+xln1DxRgCMMN3ZKbsajaDXpPHbg/nM10XW5ceUNhQO9Hg4/M4Io+mjI2ozMWO4Ub5FVR+72nJLp4zy6n7+xssjUaR6R0z+0jFh2/wxye+1TXw8kjn2Pt7/SZvxJ1XJmzecy4wHAIXGNqgfPb7E9/xmf0WfIHHlgliRtCgkk+wAHcy28SHXWp1iZkNUPMV1P8A5czCPS48WTyVv83+EaeK5x3NF4R8ap092yZcLPuxlApoCyVN88dlMDxH4yxanIfKTYAcZ527bAFhR2A4/SYzSdVy4mJRmBIq+/H4xvU6lyxLGz71X7cTR9JBz1CWZqNF3cMNGi0UNPZZzod3RS0auEWkl2dcLdxGiZ26MVijvL7ob+tfvEz4PMt+kv6hMs6uLKhye1dH1Q2Dn2+kzXi/oPmtvXIBXe7P8o90bLaizx+Me6zmGw9vynzkZOMtj0Wk0eYa7FtaruofRtVsyXG+pv6zIeHJRnvpaobnFdSsvtcwdl++eu9H6qPKxgeygfpPEl1FkTa9O61txjn2nLlg1GkXakyu8fFX1DNXJEwR0wvtNN4h1/mOTM/fM36dOMKInTY2NGCe0ucmjU4VWuxuV2Mycc52wyJtoIUN6LGEyh14YGwR7ESb4g6y2dPXy3ufb8B7SvD+8j6l+Jk8KlNSfKBypUinbHJnTG2vYjLCPaedc43GjBcl5otaVfd7xjR60pmdx3YG/wAZGTJGg/JnF8PF3a5NtbLnwdrfK1e/53+skf2s9S8/JjP+ValJ0zLT3GvEufeZj4H/AKVP6D1/42jNhI4mGEoj2MT1oo5S+8Faw4MxdTRoix9ZW9Z9eZm9ySfzjugaozquTOVYUszyd2qNdXlokeHX2Z0b5EGaLx31Q5it88TM6FqYGSeqajdOLN0ql1EcnyOiGSsbiUOYRrcQbEfyiMFZ3rGcrZcFou6BOudjEOboW+NgzriKCLRLgXOuBIatLPpz0RKpTLHRNzM8nBUeTddL1hoR3qmf0cn2lV03UUIvU9TYniPH/kO7V5TMdQf1GQ1eSNY3JkO57MODjZNx5OZb4ddSygR5JGbiEo2CYWsz2ZE3RczxkGNKgJCPHzk4kRWh75LQ0xxn4jGRorNGnaNITYyYeMxswlMtmZIDwCYm6AWkUVY9ifmR+oPcNWjGoMmvNYPgiAR5BGgI6k3XBBKwtAyGcpiNJoY5gMLUvYjaGLkMzcd7LT2IWQRoiSWQxopNUZsl3O3QLnXLYDm6LujQaduiGOFogaBc64AOq0m6XJK9TJWB5EhxNBptVxF1OfiV2HNxCy5uJx6NzbVsRdU3Mh3Hc7yOWnZEybHlaHvkYNC3x0KxxmgXALRLhQ7HleHvke4tyR2Ol42zRCYBaMlnExQ0G51xiHN0QtBuCTJAPdGcphXGnMKAARxY1DUzUkkKZxMbBnXFQx1TOZo3unbpDRQe6M5DD3Rp4JCbC3TrgxRNCQrnXEnGAxbnXBiiAg1MkYWkZY/jkSKROx5IuTJGV7TmmVbljOVozcPJGzNEQxbnQDFlCCnXBEEwGOXF3QREEQBEwd04wDABbnXEM6NiC3RCYkQwA4mAxiwDBcgJcIGDFEokcDRbgCLAYVzrgrFMkZxMBjFMExoD/9k="/>
          <p:cNvSpPr>
            <a:spLocks noChangeAspect="1" noChangeArrowheads="1"/>
          </p:cNvSpPr>
          <p:nvPr/>
        </p:nvSpPr>
        <p:spPr bwMode="auto">
          <a:xfrm>
            <a:off x="0" y="-155575"/>
            <a:ext cx="304800" cy="304800"/>
          </a:xfrm>
          <a:prstGeom prst="rect">
            <a:avLst/>
          </a:prstGeom>
          <a:noFill/>
          <a:ln w="9525">
            <a:noFill/>
            <a:miter lim="800000"/>
            <a:headEnd/>
            <a:tailEnd/>
          </a:ln>
        </p:spPr>
        <p:txBody>
          <a:bodyPr/>
          <a:lstStyle/>
          <a:p>
            <a:endParaRPr lang="en-GB">
              <a:latin typeface="Candara" pitchFamily="34" charset="0"/>
            </a:endParaRPr>
          </a:p>
        </p:txBody>
      </p:sp>
      <p:pic>
        <p:nvPicPr>
          <p:cNvPr id="20485" name="Picture 6" descr="http://redbullairracefan.files.wordpress.com/2012/07/stockholm-night-view-453.jpg"/>
          <p:cNvPicPr>
            <a:picLocks noChangeAspect="1" noChangeArrowheads="1"/>
          </p:cNvPicPr>
          <p:nvPr/>
        </p:nvPicPr>
        <p:blipFill>
          <a:blip r:embed="rId3"/>
          <a:srcRect/>
          <a:stretch>
            <a:fillRect/>
          </a:stretch>
        </p:blipFill>
        <p:spPr bwMode="auto">
          <a:xfrm>
            <a:off x="5435600" y="3648075"/>
            <a:ext cx="3455988" cy="2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fontScale="77500" lnSpcReduction="20000"/>
          </a:bodyPr>
          <a:lstStyle/>
          <a:p>
            <a:pPr marL="274320" indent="-274320" eaLnBrk="1" fontAlgn="t" hangingPunct="1">
              <a:spcAft>
                <a:spcPts val="0"/>
              </a:spcAft>
              <a:defRPr/>
            </a:pPr>
            <a:r>
              <a:rPr lang="en-GB" dirty="0"/>
              <a:t>Turning Torso is the tallest skyscraper in </a:t>
            </a:r>
            <a:r>
              <a:rPr lang="en-GB" dirty="0" smtClean="0"/>
              <a:t>Sweden.</a:t>
            </a:r>
            <a:r>
              <a:rPr lang="en-GB" b="1" dirty="0"/>
              <a:t> </a:t>
            </a:r>
            <a:endParaRPr lang="en-GB" b="1" dirty="0" smtClean="0"/>
          </a:p>
          <a:p>
            <a:pPr marL="274320" indent="-274320" eaLnBrk="1" fontAlgn="t" hangingPunct="1">
              <a:spcAft>
                <a:spcPts val="0"/>
              </a:spcAft>
              <a:defRPr/>
            </a:pPr>
            <a:endParaRPr lang="en-GB" b="1" dirty="0">
              <a:solidFill>
                <a:srgbClr val="FF0000"/>
              </a:solidFill>
            </a:endParaRPr>
          </a:p>
          <a:p>
            <a:pPr marL="274320" indent="-274320" eaLnBrk="1" fontAlgn="t" hangingPunct="1">
              <a:spcAft>
                <a:spcPts val="0"/>
              </a:spcAft>
              <a:defRPr/>
            </a:pPr>
            <a:r>
              <a:rPr lang="en-GB" dirty="0">
                <a:solidFill>
                  <a:srgbClr val="FF0000"/>
                </a:solidFill>
              </a:rPr>
              <a:t>Name: </a:t>
            </a:r>
            <a:r>
              <a:rPr lang="en-GB" dirty="0"/>
              <a:t>Turning </a:t>
            </a:r>
            <a:r>
              <a:rPr lang="en-GB" dirty="0" smtClean="0"/>
              <a:t>Torso                                      </a:t>
            </a:r>
            <a:r>
              <a:rPr lang="en-GB" dirty="0"/>
              <a:t/>
            </a:r>
            <a:br>
              <a:rPr lang="en-GB" dirty="0"/>
            </a:br>
            <a:r>
              <a:rPr lang="en-GB" dirty="0">
                <a:solidFill>
                  <a:srgbClr val="FF0000"/>
                </a:solidFill>
              </a:rPr>
              <a:t>Height:</a:t>
            </a:r>
            <a:r>
              <a:rPr lang="en-GB" dirty="0"/>
              <a:t> 190 </a:t>
            </a:r>
            <a:r>
              <a:rPr lang="en-GB" dirty="0" smtClean="0"/>
              <a:t>m</a:t>
            </a:r>
            <a:r>
              <a:rPr lang="en-GB" dirty="0"/>
              <a:t/>
            </a:r>
            <a:br>
              <a:rPr lang="en-GB" dirty="0"/>
            </a:br>
            <a:r>
              <a:rPr lang="en-GB" dirty="0">
                <a:solidFill>
                  <a:srgbClr val="FF0000"/>
                </a:solidFill>
              </a:rPr>
              <a:t>Number of floors</a:t>
            </a:r>
            <a:r>
              <a:rPr lang="en-GB" dirty="0"/>
              <a:t>: 54</a:t>
            </a:r>
            <a:br>
              <a:rPr lang="en-GB" dirty="0"/>
            </a:br>
            <a:r>
              <a:rPr lang="en-GB" dirty="0">
                <a:solidFill>
                  <a:srgbClr val="FF0000"/>
                </a:solidFill>
              </a:rPr>
              <a:t>Number of elevators</a:t>
            </a:r>
            <a:r>
              <a:rPr lang="en-GB" dirty="0"/>
              <a:t>: 3 (+2</a:t>
            </a:r>
            <a:r>
              <a:rPr lang="en-GB" dirty="0" smtClean="0"/>
              <a:t>)</a:t>
            </a:r>
            <a:r>
              <a:rPr lang="en-GB" dirty="0"/>
              <a:t/>
            </a:r>
            <a:br>
              <a:rPr lang="en-GB" dirty="0"/>
            </a:br>
            <a:r>
              <a:rPr lang="en-GB" dirty="0">
                <a:solidFill>
                  <a:srgbClr val="FF0000"/>
                </a:solidFill>
              </a:rPr>
              <a:t>Number of stairs: </a:t>
            </a:r>
            <a:r>
              <a:rPr lang="en-GB" dirty="0"/>
              <a:t>1 </a:t>
            </a:r>
            <a:br>
              <a:rPr lang="en-GB" dirty="0"/>
            </a:br>
            <a:r>
              <a:rPr lang="en-GB" dirty="0">
                <a:solidFill>
                  <a:srgbClr val="FF0000"/>
                </a:solidFill>
              </a:rPr>
              <a:t>Number of cubes</a:t>
            </a:r>
            <a:r>
              <a:rPr lang="en-GB" dirty="0"/>
              <a:t>: 9 </a:t>
            </a:r>
            <a:br>
              <a:rPr lang="en-GB" dirty="0"/>
            </a:br>
            <a:r>
              <a:rPr lang="en-GB" dirty="0">
                <a:solidFill>
                  <a:srgbClr val="FF0000"/>
                </a:solidFill>
              </a:rPr>
              <a:t>Number of floors in every cube: </a:t>
            </a:r>
            <a:r>
              <a:rPr lang="en-GB" dirty="0"/>
              <a:t>5 </a:t>
            </a:r>
            <a:br>
              <a:rPr lang="en-GB" dirty="0"/>
            </a:br>
            <a:r>
              <a:rPr lang="en-GB" dirty="0">
                <a:solidFill>
                  <a:srgbClr val="FF0000"/>
                </a:solidFill>
              </a:rPr>
              <a:t>Area in every floor: </a:t>
            </a:r>
            <a:r>
              <a:rPr lang="en-GB" dirty="0"/>
              <a:t>400 m2</a:t>
            </a:r>
            <a:br>
              <a:rPr lang="en-GB" dirty="0"/>
            </a:br>
            <a:r>
              <a:rPr lang="en-GB" dirty="0">
                <a:solidFill>
                  <a:srgbClr val="FF0000"/>
                </a:solidFill>
              </a:rPr>
              <a:t>Turning: </a:t>
            </a:r>
            <a:r>
              <a:rPr lang="en-GB" dirty="0"/>
              <a:t>90 degrees</a:t>
            </a:r>
            <a:br>
              <a:rPr lang="en-GB" dirty="0"/>
            </a:br>
            <a:r>
              <a:rPr lang="en-GB" dirty="0">
                <a:solidFill>
                  <a:srgbClr val="FF0000"/>
                </a:solidFill>
              </a:rPr>
              <a:t>Model: </a:t>
            </a:r>
            <a:r>
              <a:rPr lang="en-GB" dirty="0"/>
              <a:t>human body in </a:t>
            </a:r>
            <a:r>
              <a:rPr lang="en-GB" dirty="0" smtClean="0"/>
              <a:t>motion </a:t>
            </a:r>
            <a:r>
              <a:rPr lang="en-GB" dirty="0"/>
              <a:t/>
            </a:r>
            <a:br>
              <a:rPr lang="en-GB" dirty="0"/>
            </a:br>
            <a:r>
              <a:rPr lang="en-GB" dirty="0"/>
              <a:t/>
            </a:r>
            <a:br>
              <a:rPr lang="en-GB" dirty="0"/>
            </a:br>
            <a:endParaRPr lang="en-GB" b="1" dirty="0" smtClean="0">
              <a:solidFill>
                <a:srgbClr val="FF0000"/>
              </a:solidFill>
            </a:endParaRPr>
          </a:p>
        </p:txBody>
      </p:sp>
      <p:sp>
        <p:nvSpPr>
          <p:cNvPr id="21506" name="Title 2"/>
          <p:cNvSpPr>
            <a:spLocks noGrp="1"/>
          </p:cNvSpPr>
          <p:nvPr>
            <p:ph type="title"/>
          </p:nvPr>
        </p:nvSpPr>
        <p:spPr/>
        <p:txBody>
          <a:bodyPr/>
          <a:lstStyle/>
          <a:p>
            <a:pPr eaLnBrk="1" hangingPunct="1"/>
            <a:r>
              <a:rPr lang="en-GB" smtClean="0"/>
              <a:t>TURNING TORSO</a:t>
            </a:r>
          </a:p>
        </p:txBody>
      </p:sp>
      <p:pic>
        <p:nvPicPr>
          <p:cNvPr id="21507" name="Picture 2" descr="http://sonachavdadotcom.files.wordpress.com/2012/03/turning_torso_santiago-calatrava.jpg"/>
          <p:cNvPicPr>
            <a:picLocks noChangeAspect="1" noChangeArrowheads="1"/>
          </p:cNvPicPr>
          <p:nvPr/>
        </p:nvPicPr>
        <p:blipFill>
          <a:blip r:embed="rId2"/>
          <a:srcRect/>
          <a:stretch>
            <a:fillRect/>
          </a:stretch>
        </p:blipFill>
        <p:spPr bwMode="auto">
          <a:xfrm>
            <a:off x="5076825" y="3284538"/>
            <a:ext cx="3379788"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a:xfrm>
            <a:off x="539750" y="1989138"/>
            <a:ext cx="4679950" cy="4464050"/>
          </a:xfrm>
        </p:spPr>
        <p:txBody>
          <a:bodyPr/>
          <a:lstStyle/>
          <a:p>
            <a:pPr eaLnBrk="1" hangingPunct="1">
              <a:lnSpc>
                <a:spcPct val="90000"/>
              </a:lnSpc>
            </a:pPr>
            <a:r>
              <a:rPr lang="en-GB" sz="2000" smtClean="0"/>
              <a:t>Sweden, which occupies the eastern part of the Scandinavian Peninsula, is the fourth-largest country in Europe. </a:t>
            </a:r>
          </a:p>
          <a:p>
            <a:pPr eaLnBrk="1" hangingPunct="1">
              <a:lnSpc>
                <a:spcPct val="90000"/>
              </a:lnSpc>
            </a:pPr>
            <a:r>
              <a:rPr lang="en-GB" sz="2000" smtClean="0"/>
              <a:t>The country slopes eastward and southward from the Kjólen Mountains along the Norwegian border, where the peak elevation is Kebnekaise at 6,965 ft. (2,123 m) in Lapland. </a:t>
            </a:r>
          </a:p>
          <a:p>
            <a:pPr eaLnBrk="1" hangingPunct="1">
              <a:lnSpc>
                <a:spcPct val="90000"/>
              </a:lnSpc>
            </a:pPr>
            <a:r>
              <a:rPr lang="en-GB" sz="2000" smtClean="0"/>
              <a:t>In the north are mountains and many lakes. To the south and east are central lowlands and south of them are fertile areas of forest, valley, and plain. </a:t>
            </a:r>
          </a:p>
          <a:p>
            <a:pPr eaLnBrk="1" hangingPunct="1">
              <a:lnSpc>
                <a:spcPct val="90000"/>
              </a:lnSpc>
            </a:pPr>
            <a:r>
              <a:rPr lang="en-GB" sz="2000" smtClean="0"/>
              <a:t>Along Sweden's rocky coast, chopped up by bays and inlets, are many islands, the largest of which are Gotland and Öland.</a:t>
            </a:r>
          </a:p>
        </p:txBody>
      </p:sp>
      <p:sp>
        <p:nvSpPr>
          <p:cNvPr id="22530" name="Title 2"/>
          <p:cNvSpPr>
            <a:spLocks noGrp="1"/>
          </p:cNvSpPr>
          <p:nvPr>
            <p:ph type="title"/>
          </p:nvPr>
        </p:nvSpPr>
        <p:spPr>
          <a:xfrm>
            <a:off x="457200" y="338138"/>
            <a:ext cx="4475163" cy="1252537"/>
          </a:xfrm>
        </p:spPr>
        <p:txBody>
          <a:bodyPr/>
          <a:lstStyle/>
          <a:p>
            <a:pPr eaLnBrk="1" hangingPunct="1"/>
            <a:r>
              <a:rPr lang="en-GB" smtClean="0"/>
              <a:t>Geography </a:t>
            </a:r>
          </a:p>
        </p:txBody>
      </p:sp>
      <p:pic>
        <p:nvPicPr>
          <p:cNvPr id="22531" name="Picture 3"/>
          <p:cNvPicPr>
            <a:picLocks noChangeAspect="1"/>
          </p:cNvPicPr>
          <p:nvPr/>
        </p:nvPicPr>
        <p:blipFill>
          <a:blip r:embed="rId2"/>
          <a:srcRect/>
          <a:stretch>
            <a:fillRect/>
          </a:stretch>
        </p:blipFill>
        <p:spPr bwMode="auto">
          <a:xfrm>
            <a:off x="5364163" y="1341438"/>
            <a:ext cx="3430587" cy="4868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19051</TotalTime>
  <Words>1226</Words>
  <Application>Microsoft Office PowerPoint</Application>
  <PresentationFormat>On-screen Show (4:3)</PresentationFormat>
  <Paragraphs>97</Paragraphs>
  <Slides>15</Slides>
  <Notes>0</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15</vt:i4>
      </vt:variant>
    </vt:vector>
  </HeadingPairs>
  <TitlesOfParts>
    <vt:vector size="27" baseType="lpstr">
      <vt:lpstr>Arial</vt:lpstr>
      <vt:lpstr>Candara</vt:lpstr>
      <vt:lpstr>Symbol</vt:lpstr>
      <vt:lpstr>Calibri</vt:lpstr>
      <vt:lpstr>Wingdings</vt:lpstr>
      <vt:lpstr>Waveform</vt:lpstr>
      <vt:lpstr>Waveform</vt:lpstr>
      <vt:lpstr>Waveform</vt:lpstr>
      <vt:lpstr>Waveform</vt:lpstr>
      <vt:lpstr>Waveform</vt:lpstr>
      <vt:lpstr>Waveform</vt:lpstr>
      <vt:lpstr>Waveform</vt:lpstr>
      <vt:lpstr>   </vt:lpstr>
      <vt:lpstr>Facts about Sweden </vt:lpstr>
      <vt:lpstr>Food </vt:lpstr>
      <vt:lpstr>Clothes </vt:lpstr>
      <vt:lpstr>Sports </vt:lpstr>
      <vt:lpstr>Early History  of Sweden</vt:lpstr>
      <vt:lpstr>Stockholm</vt:lpstr>
      <vt:lpstr>TURNING TORSO</vt:lpstr>
      <vt:lpstr>Geography </vt:lpstr>
      <vt:lpstr>History </vt:lpstr>
      <vt:lpstr>Garbo </vt:lpstr>
      <vt:lpstr>Products </vt:lpstr>
      <vt:lpstr>The Vikings </vt:lpstr>
      <vt:lpstr>Slide 14</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Sweden</dc:title>
  <dc:creator>user2</dc:creator>
  <cp:lastModifiedBy>ADMIN</cp:lastModifiedBy>
  <cp:revision>41</cp:revision>
  <dcterms:created xsi:type="dcterms:W3CDTF">2012-12-18T11:34:04Z</dcterms:created>
  <dcterms:modified xsi:type="dcterms:W3CDTF">2013-03-14T09:23:30Z</dcterms:modified>
</cp:coreProperties>
</file>