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2" r:id="rId7"/>
    <p:sldId id="263" r:id="rId8"/>
    <p:sldId id="261"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36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5699A27C-C17E-4081-9428-4D95DB96027E}" type="datetimeFigureOut">
              <a:rPr lang="en-GB"/>
              <a:pPr>
                <a:defRPr/>
              </a:pPr>
              <a:t>28/05/2014</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CF75E56E-3CBF-4EB9-8748-A978B0BD4BBD}"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2F76C6F-465B-422C-8387-5229EC084551}" type="datetimeFigureOut">
              <a:rPr lang="en-GB"/>
              <a:pPr>
                <a:defRPr/>
              </a:pPr>
              <a:t>28/05/2014</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D2DF6BCF-9F2A-49BB-ADAD-C12E6730607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A2CFB65-C301-407B-A4C9-123276BDFE5E}" type="datetimeFigureOut">
              <a:rPr lang="en-GB"/>
              <a:pPr>
                <a:defRPr/>
              </a:pPr>
              <a:t>28/05/2014</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49DC6B34-2F0B-4AA9-BFDA-9B97736144F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DE76483-276C-470B-AEF0-BEE1FDA9AE64}" type="datetimeFigureOut">
              <a:rPr lang="en-GB"/>
              <a:pPr>
                <a:defRPr/>
              </a:pPr>
              <a:t>28/05/2014</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B9A9D244-7615-483B-AB70-C0D5C02B54B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EC362EB-DA27-42EF-AD2F-2EC9EC4CC2F7}" type="datetimeFigureOut">
              <a:rPr lang="en-GB"/>
              <a:pPr>
                <a:defRPr/>
              </a:pPr>
              <a:t>28/05/2014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8CC7301-2AA4-424A-A4FB-7BA2A860CB72}"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EFF174E-A876-4263-83EA-19E5E8668636}" type="datetimeFigureOut">
              <a:rPr lang="en-GB"/>
              <a:pPr>
                <a:defRPr/>
              </a:pPr>
              <a:t>28/05/2014</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D036F166-62DE-415F-B74D-3DB2724EB5C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DE7CE438-F760-4CC6-B228-9945F9025C5A}" type="datetimeFigureOut">
              <a:rPr lang="en-GB"/>
              <a:pPr>
                <a:defRPr/>
              </a:pPr>
              <a:t>28/05/2014</a:t>
            </a:fld>
            <a:endParaRPr lang="en-GB"/>
          </a:p>
        </p:txBody>
      </p:sp>
      <p:sp>
        <p:nvSpPr>
          <p:cNvPr id="8" name="Footer Placeholder 2"/>
          <p:cNvSpPr>
            <a:spLocks noGrp="1"/>
          </p:cNvSpPr>
          <p:nvPr>
            <p:ph type="ftr" sz="quarter" idx="11"/>
          </p:nvPr>
        </p:nvSpPr>
        <p:spPr/>
        <p:txBody>
          <a:bodyPr/>
          <a:lstStyle>
            <a:lvl1pPr>
              <a:defRPr/>
            </a:lvl1pPr>
          </a:lstStyle>
          <a:p>
            <a:pPr>
              <a:defRPr/>
            </a:pPr>
            <a:endParaRPr lang="en-GB"/>
          </a:p>
        </p:txBody>
      </p:sp>
      <p:sp>
        <p:nvSpPr>
          <p:cNvPr id="9" name="Slide Number Placeholder 22"/>
          <p:cNvSpPr>
            <a:spLocks noGrp="1"/>
          </p:cNvSpPr>
          <p:nvPr>
            <p:ph type="sldNum" sz="quarter" idx="12"/>
          </p:nvPr>
        </p:nvSpPr>
        <p:spPr/>
        <p:txBody>
          <a:bodyPr/>
          <a:lstStyle>
            <a:lvl1pPr>
              <a:defRPr/>
            </a:lvl1pPr>
          </a:lstStyle>
          <a:p>
            <a:pPr>
              <a:defRPr/>
            </a:pPr>
            <a:fld id="{00DD653F-0834-4E7D-AB2A-2E619AB1B10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59541ED8-F0B7-4E8F-A4E2-09F201C0F236}" type="datetimeFigureOut">
              <a:rPr lang="en-GB"/>
              <a:pPr>
                <a:defRPr/>
              </a:pPr>
              <a:t>28/05/2014</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lvl1pPr>
          </a:lstStyle>
          <a:p>
            <a:pPr>
              <a:defRPr/>
            </a:pPr>
            <a:fld id="{4A2ED8FE-DBDC-4A8C-A600-49C774B3DF2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B667728-BC02-4D3E-86A3-3481A0B52B90}" type="datetimeFigureOut">
              <a:rPr lang="en-GB"/>
              <a:pPr>
                <a:defRPr/>
              </a:pPr>
              <a:t>28/05/2014</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10B88AFF-FBB2-47AD-928E-54D82630FF8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1480D07-0261-4E23-8E60-4062F2CEB131}" type="datetimeFigureOut">
              <a:rPr lang="en-GB"/>
              <a:pPr>
                <a:defRPr/>
              </a:pPr>
              <a:t>28/05/2014</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6A06B639-3AA3-4728-AC3C-67592BA3341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3092FC8F-9A20-4FC2-BF44-0C65E72BD4F3}" type="datetimeFigureOut">
              <a:rPr lang="en-GB"/>
              <a:pPr>
                <a:defRPr/>
              </a:pPr>
              <a:t>28/05/2014</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6085E57B-3618-4B7C-BBE9-40ACD1968B5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99B91636-68E9-4818-891F-E6C459216320}" type="datetimeFigureOut">
              <a:rPr lang="en-GB"/>
              <a:pPr>
                <a:defRPr/>
              </a:pPr>
              <a:t>28/05/2014</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F75AA9BD-F8E3-497A-B335-E69D88C2B20B}"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815" r:id="rId1"/>
    <p:sldLayoutId id="2147483814" r:id="rId2"/>
    <p:sldLayoutId id="2147483816" r:id="rId3"/>
    <p:sldLayoutId id="2147483813" r:id="rId4"/>
    <p:sldLayoutId id="2147483812" r:id="rId5"/>
    <p:sldLayoutId id="2147483811" r:id="rId6"/>
    <p:sldLayoutId id="2147483810" r:id="rId7"/>
    <p:sldLayoutId id="2147483809" r:id="rId8"/>
    <p:sldLayoutId id="2147483808" r:id="rId9"/>
    <p:sldLayoutId id="2147483807" r:id="rId10"/>
    <p:sldLayoutId id="2147483806"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GB" sz="3200" dirty="0" smtClean="0"/>
              <a:t>Greece</a:t>
            </a:r>
            <a:endParaRPr lang="en-GB" sz="3200" dirty="0"/>
          </a:p>
        </p:txBody>
      </p:sp>
      <p:sp>
        <p:nvSpPr>
          <p:cNvPr id="3" name="Subtitle 2"/>
          <p:cNvSpPr>
            <a:spLocks noGrp="1"/>
          </p:cNvSpPr>
          <p:nvPr>
            <p:ph type="subTitle" idx="1"/>
          </p:nvPr>
        </p:nvSpPr>
        <p:spPr>
          <a:xfrm>
            <a:off x="1371600" y="3332163"/>
            <a:ext cx="6400800" cy="1752600"/>
          </a:xfrm>
        </p:spPr>
        <p:txBody>
          <a:bodyPr>
            <a:normAutofit lnSpcReduction="10000"/>
          </a:bodyPr>
          <a:lstStyle/>
          <a:p>
            <a:pPr algn="l" fontAlgn="auto">
              <a:spcAft>
                <a:spcPts val="0"/>
              </a:spcAft>
              <a:buClr>
                <a:schemeClr val="tx1">
                  <a:shade val="95000"/>
                </a:schemeClr>
              </a:buClr>
              <a:buFont typeface="Wingdings 2"/>
              <a:buNone/>
              <a:defRPr/>
            </a:pPr>
            <a:r>
              <a:rPr lang="en-GB" dirty="0" smtClean="0">
                <a:solidFill>
                  <a:schemeClr val="tx1">
                    <a:lumMod val="95000"/>
                    <a:lumOff val="5000"/>
                  </a:schemeClr>
                </a:solidFill>
              </a:rPr>
              <a:t>Hi my name is Anna  I am here to tell you about  </a:t>
            </a:r>
            <a:r>
              <a:rPr lang="en-GB" dirty="0" smtClean="0">
                <a:solidFill>
                  <a:schemeClr val="tx1">
                    <a:lumMod val="95000"/>
                    <a:lumOff val="5000"/>
                  </a:schemeClr>
                </a:solidFill>
                <a:latin typeface="Adobe Caslon Pro" pitchFamily="18" charset="0"/>
              </a:rPr>
              <a:t>Greece</a:t>
            </a:r>
            <a:r>
              <a:rPr lang="en-GB" dirty="0" smtClean="0">
                <a:solidFill>
                  <a:schemeClr val="tx1">
                    <a:lumMod val="95000"/>
                    <a:lumOff val="5000"/>
                  </a:schemeClr>
                </a:solidFill>
                <a:latin typeface="Adobe Caslon Pro" pitchFamily="18" charset="0"/>
                <a:sym typeface="Wingdings" pitchFamily="2" charset="2"/>
              </a:rPr>
              <a:t> .Greece’s capital city is Athens and it’s national day is the 25</a:t>
            </a:r>
            <a:r>
              <a:rPr lang="en-GB" baseline="30000" dirty="0" smtClean="0">
                <a:solidFill>
                  <a:schemeClr val="tx1">
                    <a:lumMod val="95000"/>
                    <a:lumOff val="5000"/>
                  </a:schemeClr>
                </a:solidFill>
                <a:latin typeface="Adobe Caslon Pro" pitchFamily="18" charset="0"/>
                <a:sym typeface="Wingdings" pitchFamily="2" charset="2"/>
              </a:rPr>
              <a:t>th</a:t>
            </a:r>
            <a:r>
              <a:rPr lang="en-GB" dirty="0" smtClean="0">
                <a:solidFill>
                  <a:schemeClr val="tx1">
                    <a:lumMod val="95000"/>
                    <a:lumOff val="5000"/>
                  </a:schemeClr>
                </a:solidFill>
                <a:latin typeface="Adobe Caslon Pro" pitchFamily="18" charset="0"/>
                <a:sym typeface="Wingdings" pitchFamily="2" charset="2"/>
              </a:rPr>
              <a:t> of March</a:t>
            </a:r>
            <a:endParaRPr lang="en-GB" dirty="0">
              <a:solidFill>
                <a:schemeClr val="tx1">
                  <a:lumMod val="95000"/>
                  <a:lumOff val="5000"/>
                </a:schemeClr>
              </a:solidFill>
            </a:endParaRPr>
          </a:p>
        </p:txBody>
      </p:sp>
      <p:pic>
        <p:nvPicPr>
          <p:cNvPr id="13315" name="Picture 4"/>
          <p:cNvPicPr>
            <a:picLocks noChangeAspect="1"/>
          </p:cNvPicPr>
          <p:nvPr/>
        </p:nvPicPr>
        <p:blipFill>
          <a:blip r:embed="rId2"/>
          <a:srcRect/>
          <a:stretch>
            <a:fillRect/>
          </a:stretch>
        </p:blipFill>
        <p:spPr bwMode="auto">
          <a:xfrm>
            <a:off x="5219700" y="260350"/>
            <a:ext cx="2970213" cy="1752600"/>
          </a:xfrm>
          <a:prstGeom prst="rect">
            <a:avLst/>
          </a:prstGeom>
          <a:noFill/>
          <a:ln w="9525">
            <a:noFill/>
            <a:miter lim="800000"/>
            <a:headEnd/>
            <a:tailEnd/>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GB" dirty="0" smtClean="0"/>
              <a:t>Where is Greece?</a:t>
            </a:r>
            <a:endParaRPr lang="en-GB" dirty="0"/>
          </a:p>
        </p:txBody>
      </p:sp>
      <p:sp>
        <p:nvSpPr>
          <p:cNvPr id="3" name="Subtitle 2"/>
          <p:cNvSpPr>
            <a:spLocks noGrp="1"/>
          </p:cNvSpPr>
          <p:nvPr>
            <p:ph type="subTitle" idx="1"/>
          </p:nvPr>
        </p:nvSpPr>
        <p:spPr>
          <a:xfrm>
            <a:off x="1371600" y="3332163"/>
            <a:ext cx="6400800" cy="1752600"/>
          </a:xfrm>
        </p:spPr>
        <p:txBody>
          <a:bodyPr>
            <a:normAutofit/>
          </a:bodyPr>
          <a:lstStyle/>
          <a:p>
            <a:pPr>
              <a:lnSpc>
                <a:spcPct val="90000"/>
              </a:lnSpc>
            </a:pPr>
            <a:r>
              <a:rPr lang="en-GB" smtClean="0"/>
              <a:t>Greece is located in the southeast of Europe .It is on the coast of Europe. Greece is surrounded by Bulgaria and the sea</a:t>
            </a:r>
          </a:p>
        </p:txBody>
      </p:sp>
      <p:pic>
        <p:nvPicPr>
          <p:cNvPr id="14339" name="Picture 4"/>
          <p:cNvPicPr>
            <a:picLocks noChangeAspect="1"/>
          </p:cNvPicPr>
          <p:nvPr/>
        </p:nvPicPr>
        <p:blipFill>
          <a:blip r:embed="rId2"/>
          <a:srcRect/>
          <a:stretch>
            <a:fillRect/>
          </a:stretch>
        </p:blipFill>
        <p:spPr bwMode="auto">
          <a:xfrm>
            <a:off x="3708400" y="476250"/>
            <a:ext cx="2368550" cy="1727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548680"/>
            <a:ext cx="8229600" cy="1828800"/>
          </a:xfrm>
        </p:spPr>
        <p:txBody>
          <a:bodyPr/>
          <a:lstStyle/>
          <a:p>
            <a:pPr fontAlgn="auto">
              <a:spcAft>
                <a:spcPts val="0"/>
              </a:spcAft>
              <a:defRPr/>
            </a:pPr>
            <a:r>
              <a:rPr lang="en-GB" dirty="0" smtClean="0"/>
              <a:t>GREECE HISTORY</a:t>
            </a:r>
            <a:endParaRPr lang="en-GB" dirty="0"/>
          </a:p>
        </p:txBody>
      </p:sp>
      <p:sp>
        <p:nvSpPr>
          <p:cNvPr id="3" name="Subtitle 2"/>
          <p:cNvSpPr>
            <a:spLocks noGrp="1"/>
          </p:cNvSpPr>
          <p:nvPr>
            <p:ph type="subTitle" idx="1"/>
          </p:nvPr>
        </p:nvSpPr>
        <p:spPr>
          <a:xfrm>
            <a:off x="755650" y="2636838"/>
            <a:ext cx="6872288" cy="3960812"/>
          </a:xfrm>
        </p:spPr>
        <p:txBody>
          <a:bodyPr>
            <a:normAutofit/>
          </a:bodyPr>
          <a:lstStyle/>
          <a:p>
            <a:pPr>
              <a:lnSpc>
                <a:spcPct val="80000"/>
              </a:lnSpc>
            </a:pPr>
            <a:r>
              <a:rPr lang="en-GB" sz="1800" smtClean="0"/>
              <a:t>Greek history spans beyond the borders of the modern state and back. The  Greek state was established in 1828 after the Greek Revolution of 1821. During the 19th and early 20th centuries, Greece managed to expand its boundaries to include the then subjugated Greeks of the Ottoman Empire. Greece participated in World War I on the side of Entente, and later the Greco – Turkish War of 1919 broke out. During World War II, Greece greatly contributed to the Allied forces and efforts and was liberated in 1944. A five – year civil war broke out afterwards. During the 1950s and 1960s, Greece invested in tourism. In 1967, democracy was overthrown by a military coup d’état and the Regime of the Colonels followed. In 1974, democracy was restored and since then, Greece recovered significantly. Since 2009, Greece has been plagued by a financial crisis, triggered by the Great Recession of 2008 and the sovereign debt of the country</a:t>
            </a:r>
            <a:r>
              <a:rPr lang="en-GB" sz="1300" smtClean="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Wildlife in </a:t>
            </a:r>
            <a:r>
              <a:rPr lang="en-GB" dirty="0"/>
              <a:t>G</a:t>
            </a:r>
            <a:r>
              <a:rPr lang="en-GB" dirty="0" smtClean="0"/>
              <a:t>reece</a:t>
            </a:r>
            <a:endParaRPr lang="en-GB" dirty="0"/>
          </a:p>
        </p:txBody>
      </p:sp>
      <p:sp>
        <p:nvSpPr>
          <p:cNvPr id="3" name="Content Placeholder 2"/>
          <p:cNvSpPr>
            <a:spLocks noGrp="1"/>
          </p:cNvSpPr>
          <p:nvPr>
            <p:ph idx="1"/>
          </p:nvPr>
        </p:nvSpPr>
        <p:spPr/>
        <p:txBody>
          <a:bodyPr>
            <a:normAutofit fontScale="92500" lnSpcReduction="20000"/>
          </a:bodyPr>
          <a:lstStyle/>
          <a:p>
            <a:pPr marL="548640" indent="-411480" fontAlgn="auto">
              <a:spcAft>
                <a:spcPts val="0"/>
              </a:spcAft>
              <a:buClr>
                <a:schemeClr val="tx1">
                  <a:shade val="95000"/>
                </a:schemeClr>
              </a:buClr>
              <a:buFont typeface="Wingdings 2"/>
              <a:buChar char=""/>
              <a:defRPr/>
            </a:pPr>
            <a:r>
              <a:rPr lang="en-GB" dirty="0"/>
              <a:t>There are 425 bird species recorded in Greece, 243 of those species breed in the Country. That is a huge number for such a small place, making Greece very important for European bird life and a great </a:t>
            </a:r>
            <a:r>
              <a:rPr lang="en-GB" dirty="0" smtClean="0"/>
              <a:t>place. Greece </a:t>
            </a:r>
            <a:r>
              <a:rPr lang="en-GB" dirty="0"/>
              <a:t>has around 70 different species of </a:t>
            </a:r>
            <a:r>
              <a:rPr lang="en-GB" dirty="0" smtClean="0"/>
              <a:t> </a:t>
            </a:r>
            <a:r>
              <a:rPr lang="en-GB" dirty="0"/>
              <a:t>to visit for bird watching. Greece has around 70 different species of reptiles and amphibians. That is more than either France or Spain, which are both about four times the size! These include some endemic species, such as the Milos Viper (west Cyclades islands), The Peloponnese Wall Lizard (only in southern Greece) and the Levant Skink (Rhodes).</a:t>
            </a:r>
          </a:p>
        </p:txBody>
      </p:sp>
      <p:pic>
        <p:nvPicPr>
          <p:cNvPr id="16387" name="Picture 3"/>
          <p:cNvPicPr>
            <a:picLocks noChangeAspect="1"/>
          </p:cNvPicPr>
          <p:nvPr/>
        </p:nvPicPr>
        <p:blipFill>
          <a:blip r:embed="rId2"/>
          <a:srcRect/>
          <a:stretch>
            <a:fillRect/>
          </a:stretch>
        </p:blipFill>
        <p:spPr bwMode="auto">
          <a:xfrm>
            <a:off x="7451725" y="0"/>
            <a:ext cx="1350963" cy="1335088"/>
          </a:xfrm>
          <a:prstGeom prst="rect">
            <a:avLst/>
          </a:prstGeom>
          <a:noFill/>
          <a:ln w="9525">
            <a:noFill/>
            <a:miter lim="800000"/>
            <a:headEnd/>
            <a:tailEnd/>
          </a:ln>
        </p:spPr>
      </p:pic>
      <p:sp>
        <p:nvSpPr>
          <p:cNvPr id="16388" name="Rectangle 4"/>
          <p:cNvSpPr>
            <a:spLocks noChangeArrowheads="1"/>
          </p:cNvSpPr>
          <p:nvPr/>
        </p:nvSpPr>
        <p:spPr bwMode="auto">
          <a:xfrm>
            <a:off x="2627313" y="3933825"/>
            <a:ext cx="4572000" cy="368300"/>
          </a:xfrm>
          <a:prstGeom prst="rect">
            <a:avLst/>
          </a:prstGeom>
          <a:noFill/>
          <a:ln w="9525">
            <a:noFill/>
            <a:miter lim="800000"/>
            <a:headEnd/>
            <a:tailEnd/>
          </a:ln>
        </p:spPr>
        <p:txBody>
          <a:bodyPr>
            <a:spAutoFit/>
          </a:bodyPr>
          <a:lstStyle/>
          <a:p>
            <a:endParaRPr lang="en-GB">
              <a:latin typeface="Book Antiqua" pitchFamily="18" charset="0"/>
            </a:endParaRPr>
          </a:p>
        </p:txBody>
      </p:sp>
      <p:pic>
        <p:nvPicPr>
          <p:cNvPr id="16389" name="Picture 5"/>
          <p:cNvPicPr>
            <a:picLocks noChangeAspect="1"/>
          </p:cNvPicPr>
          <p:nvPr/>
        </p:nvPicPr>
        <p:blipFill>
          <a:blip r:embed="rId3"/>
          <a:srcRect/>
          <a:stretch>
            <a:fillRect/>
          </a:stretch>
        </p:blipFill>
        <p:spPr bwMode="auto">
          <a:xfrm>
            <a:off x="0" y="26988"/>
            <a:ext cx="2016125" cy="13604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908720"/>
            <a:ext cx="8229600" cy="1828800"/>
          </a:xfrm>
        </p:spPr>
        <p:txBody>
          <a:bodyPr/>
          <a:lstStyle/>
          <a:p>
            <a:pPr fontAlgn="auto">
              <a:spcAft>
                <a:spcPts val="0"/>
              </a:spcAft>
              <a:defRPr/>
            </a:pPr>
            <a:r>
              <a:rPr lang="en-GB" dirty="0" smtClean="0"/>
              <a:t>Food in </a:t>
            </a:r>
            <a:r>
              <a:rPr lang="en-GB" dirty="0" err="1" smtClean="0"/>
              <a:t>greece</a:t>
            </a:r>
            <a:endParaRPr lang="en-GB" dirty="0"/>
          </a:p>
        </p:txBody>
      </p:sp>
      <p:sp>
        <p:nvSpPr>
          <p:cNvPr id="3" name="Subtitle 2"/>
          <p:cNvSpPr>
            <a:spLocks noGrp="1"/>
          </p:cNvSpPr>
          <p:nvPr>
            <p:ph type="subTitle" idx="1"/>
          </p:nvPr>
        </p:nvSpPr>
        <p:spPr>
          <a:xfrm>
            <a:off x="1476375" y="2708275"/>
            <a:ext cx="6616700" cy="1897063"/>
          </a:xfrm>
        </p:spPr>
        <p:txBody>
          <a:bodyPr>
            <a:normAutofit fontScale="85000" lnSpcReduction="10000"/>
          </a:bodyPr>
          <a:lstStyle/>
          <a:p>
            <a:pPr fontAlgn="auto">
              <a:spcAft>
                <a:spcPts val="0"/>
              </a:spcAft>
              <a:buClr>
                <a:schemeClr val="tx1">
                  <a:shade val="95000"/>
                </a:schemeClr>
              </a:buClr>
              <a:buFont typeface="Wingdings 2"/>
              <a:buNone/>
              <a:defRPr/>
            </a:pPr>
            <a:r>
              <a:rPr lang="en-GB" dirty="0" err="1"/>
              <a:t>M</a:t>
            </a:r>
            <a:r>
              <a:rPr lang="en-GB" dirty="0" err="1" smtClean="0"/>
              <a:t>oussaka</a:t>
            </a:r>
            <a:r>
              <a:rPr lang="en-GB" dirty="0" smtClean="0"/>
              <a:t> perhaps </a:t>
            </a:r>
            <a:r>
              <a:rPr lang="en-GB" dirty="0"/>
              <a:t>the most widely recognized of all Greek dishes, this oven-baked casserole of layered eggplant and spiced meat filling topped with a creamy </a:t>
            </a:r>
            <a:r>
              <a:rPr lang="en-GB" dirty="0" smtClean="0"/>
              <a:t>béchamel </a:t>
            </a:r>
            <a:r>
              <a:rPr lang="en-GB" dirty="0"/>
              <a:t>will be the </a:t>
            </a:r>
            <a:r>
              <a:rPr lang="en-GB" dirty="0" smtClean="0"/>
              <a:t>highlight </a:t>
            </a:r>
            <a:r>
              <a:rPr lang="en-GB" dirty="0"/>
              <a:t>of any Greek meal</a:t>
            </a:r>
          </a:p>
        </p:txBody>
      </p:sp>
      <p:pic>
        <p:nvPicPr>
          <p:cNvPr id="17411" name="Picture 3"/>
          <p:cNvPicPr>
            <a:picLocks noChangeAspect="1"/>
          </p:cNvPicPr>
          <p:nvPr/>
        </p:nvPicPr>
        <p:blipFill>
          <a:blip r:embed="rId2"/>
          <a:srcRect/>
          <a:stretch>
            <a:fillRect/>
          </a:stretch>
        </p:blipFill>
        <p:spPr bwMode="auto">
          <a:xfrm>
            <a:off x="323850" y="506413"/>
            <a:ext cx="1524000" cy="1524000"/>
          </a:xfrm>
          <a:prstGeom prst="rect">
            <a:avLst/>
          </a:prstGeom>
          <a:noFill/>
          <a:ln w="9525">
            <a:noFill/>
            <a:miter lim="800000"/>
            <a:headEnd/>
            <a:tailEnd/>
          </a:ln>
        </p:spPr>
      </p:pic>
      <p:sp>
        <p:nvSpPr>
          <p:cNvPr id="17412" name="Rectangle 4"/>
          <p:cNvSpPr>
            <a:spLocks noChangeArrowheads="1"/>
          </p:cNvSpPr>
          <p:nvPr/>
        </p:nvSpPr>
        <p:spPr bwMode="auto">
          <a:xfrm>
            <a:off x="2051050" y="4525963"/>
            <a:ext cx="4572000" cy="1939925"/>
          </a:xfrm>
          <a:prstGeom prst="rect">
            <a:avLst/>
          </a:prstGeom>
          <a:noFill/>
          <a:ln w="9525">
            <a:noFill/>
            <a:miter lim="800000"/>
            <a:headEnd/>
            <a:tailEnd/>
          </a:ln>
        </p:spPr>
        <p:txBody>
          <a:bodyPr>
            <a:spAutoFit/>
          </a:bodyPr>
          <a:lstStyle/>
          <a:p>
            <a:r>
              <a:rPr lang="en-GB" sz="2400">
                <a:latin typeface="Book Antiqua" pitchFamily="18" charset="0"/>
              </a:rPr>
              <a:t>These finger-friendly triangles are made with phyllo pastry sheets and filled with a delicious mixture of Greek cheeses</a:t>
            </a:r>
          </a:p>
        </p:txBody>
      </p:sp>
      <p:pic>
        <p:nvPicPr>
          <p:cNvPr id="17413" name="Picture 5"/>
          <p:cNvPicPr>
            <a:picLocks noChangeAspect="1"/>
          </p:cNvPicPr>
          <p:nvPr/>
        </p:nvPicPr>
        <p:blipFill>
          <a:blip r:embed="rId3"/>
          <a:srcRect/>
          <a:stretch>
            <a:fillRect/>
          </a:stretch>
        </p:blipFill>
        <p:spPr bwMode="auto">
          <a:xfrm>
            <a:off x="107950" y="4868863"/>
            <a:ext cx="1524000" cy="1524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Culture in Greece</a:t>
            </a:r>
            <a:endParaRPr lang="en-GB" dirty="0"/>
          </a:p>
        </p:txBody>
      </p:sp>
      <p:sp>
        <p:nvSpPr>
          <p:cNvPr id="3" name="Content Placeholder 2"/>
          <p:cNvSpPr>
            <a:spLocks noGrp="1"/>
          </p:cNvSpPr>
          <p:nvPr>
            <p:ph sz="half" idx="1"/>
          </p:nvPr>
        </p:nvSpPr>
        <p:spPr/>
        <p:txBody>
          <a:bodyPr>
            <a:normAutofit fontScale="92500" lnSpcReduction="20000"/>
          </a:bodyPr>
          <a:lstStyle/>
          <a:p>
            <a:pPr marL="548640" indent="-411480" fontAlgn="auto">
              <a:spcAft>
                <a:spcPts val="0"/>
              </a:spcAft>
              <a:buClr>
                <a:schemeClr val="tx1">
                  <a:shade val="95000"/>
                </a:schemeClr>
              </a:buClr>
              <a:buFont typeface="Wingdings 2"/>
              <a:buChar char=""/>
              <a:defRPr/>
            </a:pPr>
            <a:r>
              <a:rPr lang="en-GB" b="1" dirty="0">
                <a:solidFill>
                  <a:schemeClr val="bg1"/>
                </a:solidFill>
              </a:rPr>
              <a:t>Greece is one of the oldest nations in Europe, with a history going back thousands of years.  The culture of ancient Greece has had a major influence on the development of Western civilization in such areas as Drama and Dramatic Arts, Art, Architecture, Literature, Music, Philosophy, and Mythology.</a:t>
            </a:r>
            <a:endParaRPr lang="en-GB" dirty="0">
              <a:solidFill>
                <a:schemeClr val="bg1"/>
              </a:solidFill>
            </a:endParaRPr>
          </a:p>
        </p:txBody>
      </p:sp>
      <p:pic>
        <p:nvPicPr>
          <p:cNvPr id="18435" name="Picture 2"/>
          <p:cNvPicPr>
            <a:picLocks noGrp="1" noChangeAspect="1" noChangeArrowheads="1"/>
          </p:cNvPicPr>
          <p:nvPr>
            <p:ph sz="half" idx="2"/>
          </p:nvPr>
        </p:nvPicPr>
        <p:blipFill>
          <a:blip r:embed="rId2"/>
          <a:srcRect/>
          <a:stretch>
            <a:fillRect/>
          </a:stretch>
        </p:blipFill>
        <p:spPr>
          <a:xfrm>
            <a:off x="4648200" y="2382838"/>
            <a:ext cx="4038600" cy="2960687"/>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GB" dirty="0" smtClean="0"/>
              <a:t>Aesop’s Fables</a:t>
            </a:r>
            <a:endParaRPr lang="en-GB" dirty="0"/>
          </a:p>
        </p:txBody>
      </p:sp>
      <p:sp>
        <p:nvSpPr>
          <p:cNvPr id="6" name="Content Placeholder 5"/>
          <p:cNvSpPr>
            <a:spLocks noGrp="1"/>
          </p:cNvSpPr>
          <p:nvPr>
            <p:ph sz="half" idx="1"/>
          </p:nvPr>
        </p:nvSpPr>
        <p:spPr/>
        <p:txBody>
          <a:bodyPr>
            <a:normAutofit fontScale="47500" lnSpcReduction="20000"/>
          </a:bodyPr>
          <a:lstStyle/>
          <a:p>
            <a:pPr marL="548640" indent="-411480" fontAlgn="auto">
              <a:spcAft>
                <a:spcPts val="0"/>
              </a:spcAft>
              <a:buClr>
                <a:schemeClr val="tx1">
                  <a:shade val="95000"/>
                </a:schemeClr>
              </a:buClr>
              <a:buFont typeface="Wingdings 2"/>
              <a:buChar char=""/>
              <a:defRPr/>
            </a:pPr>
            <a:r>
              <a:rPr lang="en-GB" b="1" dirty="0">
                <a:solidFill>
                  <a:schemeClr val="bg1"/>
                </a:solidFill>
              </a:rPr>
              <a:t>Aesop's fables were believed to be written by a Greek slave around 600 BC.  Every story ends with a moral.</a:t>
            </a:r>
            <a:endParaRPr lang="en-GB" dirty="0">
              <a:solidFill>
                <a:schemeClr val="bg1"/>
              </a:solidFill>
            </a:endParaRPr>
          </a:p>
          <a:p>
            <a:pPr marL="548640" indent="-411480" fontAlgn="auto">
              <a:spcAft>
                <a:spcPts val="0"/>
              </a:spcAft>
              <a:buClr>
                <a:schemeClr val="tx1">
                  <a:shade val="95000"/>
                </a:schemeClr>
              </a:buClr>
              <a:buFont typeface="Wingdings 2"/>
              <a:buChar char=""/>
              <a:defRPr/>
            </a:pPr>
            <a:endParaRPr lang="en-GB" dirty="0" smtClean="0"/>
          </a:p>
          <a:p>
            <a:pPr marL="548640" indent="-411480" fontAlgn="auto">
              <a:spcAft>
                <a:spcPts val="0"/>
              </a:spcAft>
              <a:buClr>
                <a:schemeClr val="tx1">
                  <a:shade val="95000"/>
                </a:schemeClr>
              </a:buClr>
              <a:buFont typeface="Wingdings 2"/>
              <a:buChar char=""/>
              <a:defRPr/>
            </a:pPr>
            <a:r>
              <a:rPr lang="en-GB" dirty="0" smtClean="0"/>
              <a:t>Here is one of Aesop’s story’s about an ant and a grasshopper.</a:t>
            </a:r>
            <a:endParaRPr lang="en-GB" dirty="0"/>
          </a:p>
        </p:txBody>
      </p:sp>
      <p:sp>
        <p:nvSpPr>
          <p:cNvPr id="7" name="Content Placeholder 6"/>
          <p:cNvSpPr>
            <a:spLocks noGrp="1"/>
          </p:cNvSpPr>
          <p:nvPr>
            <p:ph sz="half" idx="2"/>
          </p:nvPr>
        </p:nvSpPr>
        <p:spPr>
          <a:xfrm>
            <a:off x="4643438" y="1196975"/>
            <a:ext cx="4176712" cy="5256213"/>
          </a:xfrm>
        </p:spPr>
        <p:txBody>
          <a:bodyPr>
            <a:normAutofit/>
          </a:bodyPr>
          <a:lstStyle/>
          <a:p>
            <a:pPr>
              <a:lnSpc>
                <a:spcPct val="80000"/>
              </a:lnSpc>
            </a:pPr>
            <a:r>
              <a:rPr lang="en-GB" sz="1200" b="1" smtClean="0">
                <a:latin typeface="Comic Sans MS" pitchFamily="66" charset="0"/>
              </a:rPr>
              <a:t>The Ant and the Grasshopper</a:t>
            </a:r>
            <a:r>
              <a:rPr lang="en-GB" sz="1200" smtClean="0">
                <a:latin typeface="Comic Sans MS" pitchFamily="66" charset="0"/>
              </a:rPr>
              <a:t/>
            </a:r>
            <a:br>
              <a:rPr lang="en-GB" sz="1200" smtClean="0">
                <a:latin typeface="Comic Sans MS" pitchFamily="66" charset="0"/>
              </a:rPr>
            </a:br>
            <a:r>
              <a:rPr lang="en-GB" sz="1200" smtClean="0">
                <a:latin typeface="Comic Sans MS" pitchFamily="66" charset="0"/>
              </a:rPr>
              <a:t/>
            </a:r>
            <a:br>
              <a:rPr lang="en-GB" sz="1200" smtClean="0">
                <a:latin typeface="Comic Sans MS" pitchFamily="66" charset="0"/>
              </a:rPr>
            </a:br>
            <a:r>
              <a:rPr lang="en-GB" sz="1400" smtClean="0">
                <a:latin typeface="Comic Sans MS" pitchFamily="66" charset="0"/>
              </a:rPr>
              <a:t>One summer's day, a merry Grasshopper was dancing, singing and playing his violin with all his heart. He saw an Ant passing by, bearing along with great toil a wheatear to store for the winter.</a:t>
            </a:r>
            <a:br>
              <a:rPr lang="en-GB" sz="1400" smtClean="0">
                <a:latin typeface="Comic Sans MS" pitchFamily="66" charset="0"/>
              </a:rPr>
            </a:br>
            <a:r>
              <a:rPr lang="en-GB" sz="1400" smtClean="0">
                <a:latin typeface="Comic Sans MS" pitchFamily="66" charset="0"/>
              </a:rPr>
              <a:t>“Come and sing with me instead of working so hard”, said the Grasshopper “Let’s have fun together.”</a:t>
            </a:r>
            <a:br>
              <a:rPr lang="en-GB" sz="1400" smtClean="0">
                <a:latin typeface="Comic Sans MS" pitchFamily="66" charset="0"/>
              </a:rPr>
            </a:br>
            <a:r>
              <a:rPr lang="en-GB" sz="1400" smtClean="0">
                <a:latin typeface="Comic Sans MS" pitchFamily="66" charset="0"/>
              </a:rPr>
              <a:t>“I must store food for the winter”, said the Ant, “and I advise you to do the same.”</a:t>
            </a:r>
            <a:br>
              <a:rPr lang="en-GB" sz="1400" smtClean="0">
                <a:latin typeface="Comic Sans MS" pitchFamily="66" charset="0"/>
              </a:rPr>
            </a:br>
            <a:r>
              <a:rPr lang="en-GB" sz="1400" smtClean="0">
                <a:latin typeface="Comic Sans MS" pitchFamily="66" charset="0"/>
              </a:rPr>
              <a:t>“Don’t worry about winter, it’s still very far away”, said the Grasshopper, laughing at him. But the Ant wouldn’t listen and continued his toil.</a:t>
            </a:r>
            <a:br>
              <a:rPr lang="en-GB" sz="1400" smtClean="0">
                <a:latin typeface="Comic Sans MS" pitchFamily="66" charset="0"/>
              </a:rPr>
            </a:br>
            <a:r>
              <a:rPr lang="en-GB" sz="1400" smtClean="0">
                <a:latin typeface="Comic Sans MS" pitchFamily="66" charset="0"/>
              </a:rPr>
              <a:t>When the winter came, the starving Grasshopper went to the Ant’s house and humbly begged for something to eat.</a:t>
            </a:r>
            <a:br>
              <a:rPr lang="en-GB" sz="1400" smtClean="0">
                <a:latin typeface="Comic Sans MS" pitchFamily="66" charset="0"/>
              </a:rPr>
            </a:br>
            <a:r>
              <a:rPr lang="en-GB" sz="1400" smtClean="0">
                <a:latin typeface="Comic Sans MS" pitchFamily="66" charset="0"/>
              </a:rPr>
              <a:t>“If you had listened to my advice in the summer you would not now be in need,” said the Ant. “I’m afraid you will have to go supperless to bed,” and he closed the door.</a:t>
            </a:r>
            <a:br>
              <a:rPr lang="en-GB" sz="1400" smtClean="0">
                <a:latin typeface="Comic Sans MS" pitchFamily="66" charset="0"/>
              </a:rPr>
            </a:br>
            <a:r>
              <a:rPr lang="en-GB" sz="1400" smtClean="0">
                <a:latin typeface="Comic Sans MS" pitchFamily="66" charset="0"/>
              </a:rPr>
              <a:t/>
            </a:r>
            <a:br>
              <a:rPr lang="en-GB" sz="1400" smtClean="0">
                <a:latin typeface="Comic Sans MS" pitchFamily="66" charset="0"/>
              </a:rPr>
            </a:br>
            <a:r>
              <a:rPr lang="en-GB" sz="1400" smtClean="0">
                <a:latin typeface="Comic Sans MS" pitchFamily="66" charset="0"/>
              </a:rPr>
              <a:t>It is best to prepare for the days of necessity.</a:t>
            </a:r>
          </a:p>
        </p:txBody>
      </p:sp>
      <p:pic>
        <p:nvPicPr>
          <p:cNvPr id="19460" name="Picture 2"/>
          <p:cNvPicPr>
            <a:picLocks noChangeAspect="1" noChangeArrowheads="1"/>
          </p:cNvPicPr>
          <p:nvPr/>
        </p:nvPicPr>
        <p:blipFill>
          <a:blip r:embed="rId2"/>
          <a:srcRect/>
          <a:stretch>
            <a:fillRect/>
          </a:stretch>
        </p:blipFill>
        <p:spPr bwMode="auto">
          <a:xfrm>
            <a:off x="827088" y="3100388"/>
            <a:ext cx="3529012" cy="217646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7484" y="1052736"/>
            <a:ext cx="8229600" cy="1828800"/>
          </a:xfrm>
        </p:spPr>
        <p:txBody>
          <a:bodyPr/>
          <a:lstStyle/>
          <a:p>
            <a:pPr fontAlgn="auto">
              <a:spcAft>
                <a:spcPts val="0"/>
              </a:spcAft>
              <a:defRPr/>
            </a:pPr>
            <a:r>
              <a:rPr lang="en-GB" sz="9600" dirty="0" smtClean="0"/>
              <a:t>The end</a:t>
            </a:r>
            <a:endParaRPr lang="en-GB" sz="9600" dirty="0"/>
          </a:p>
        </p:txBody>
      </p:sp>
      <p:sp>
        <p:nvSpPr>
          <p:cNvPr id="20482" name="Subtitle 2"/>
          <p:cNvSpPr>
            <a:spLocks noGrp="1"/>
          </p:cNvSpPr>
          <p:nvPr>
            <p:ph type="subTitle" idx="1"/>
          </p:nvPr>
        </p:nvSpPr>
        <p:spPr>
          <a:xfrm>
            <a:off x="1371600" y="3332163"/>
            <a:ext cx="6400800" cy="1752600"/>
          </a:xfrm>
        </p:spPr>
        <p:txBody>
          <a:bodyPr/>
          <a:lstStyle/>
          <a:p>
            <a:pPr algn="l"/>
            <a:r>
              <a:rPr lang="en-GB" smtClean="0"/>
              <a:t>By </a:t>
            </a:r>
            <a:r>
              <a:rPr lang="en-GB" sz="2000" smtClean="0"/>
              <a:t>                               </a:t>
            </a:r>
          </a:p>
        </p:txBody>
      </p:sp>
      <p:pic>
        <p:nvPicPr>
          <p:cNvPr id="20483" name="Picture 4"/>
          <p:cNvPicPr>
            <a:picLocks noChangeAspect="1"/>
          </p:cNvPicPr>
          <p:nvPr/>
        </p:nvPicPr>
        <p:blipFill>
          <a:blip r:embed="rId2"/>
          <a:srcRect/>
          <a:stretch>
            <a:fillRect/>
          </a:stretch>
        </p:blipFill>
        <p:spPr bwMode="auto">
          <a:xfrm>
            <a:off x="4678363" y="3286125"/>
            <a:ext cx="1106487" cy="1154113"/>
          </a:xfrm>
          <a:prstGeom prst="rect">
            <a:avLst/>
          </a:prstGeom>
          <a:noFill/>
          <a:ln w="9525">
            <a:noFill/>
            <a:miter lim="800000"/>
            <a:headEnd/>
            <a:tailEnd/>
          </a:ln>
        </p:spPr>
      </p:pic>
      <p:pic>
        <p:nvPicPr>
          <p:cNvPr id="20484" name="Picture 5"/>
          <p:cNvPicPr>
            <a:picLocks noChangeAspect="1"/>
          </p:cNvPicPr>
          <p:nvPr/>
        </p:nvPicPr>
        <p:blipFill>
          <a:blip r:embed="rId3"/>
          <a:srcRect/>
          <a:stretch>
            <a:fillRect/>
          </a:stretch>
        </p:blipFill>
        <p:spPr bwMode="auto">
          <a:xfrm>
            <a:off x="3763963" y="3563938"/>
            <a:ext cx="889000" cy="790575"/>
          </a:xfrm>
          <a:prstGeom prst="rect">
            <a:avLst/>
          </a:prstGeom>
          <a:noFill/>
          <a:ln w="9525">
            <a:noFill/>
            <a:miter lim="800000"/>
            <a:headEnd/>
            <a:tailEnd/>
          </a:ln>
        </p:spPr>
      </p:pic>
      <p:pic>
        <p:nvPicPr>
          <p:cNvPr id="20485" name="Picture 6"/>
          <p:cNvPicPr>
            <a:picLocks noChangeAspect="1"/>
          </p:cNvPicPr>
          <p:nvPr/>
        </p:nvPicPr>
        <p:blipFill>
          <a:blip r:embed="rId4"/>
          <a:srcRect/>
          <a:stretch>
            <a:fillRect/>
          </a:stretch>
        </p:blipFill>
        <p:spPr bwMode="auto">
          <a:xfrm>
            <a:off x="5784850" y="3430588"/>
            <a:ext cx="949325" cy="863600"/>
          </a:xfrm>
          <a:prstGeom prst="rect">
            <a:avLst/>
          </a:prstGeom>
          <a:noFill/>
          <a:ln w="9525">
            <a:noFill/>
            <a:miter lim="800000"/>
            <a:headEnd/>
            <a:tailEnd/>
          </a:ln>
        </p:spPr>
      </p:pic>
      <p:pic>
        <p:nvPicPr>
          <p:cNvPr id="20486" name="Picture 7"/>
          <p:cNvPicPr>
            <a:picLocks noChangeAspect="1"/>
          </p:cNvPicPr>
          <p:nvPr/>
        </p:nvPicPr>
        <p:blipFill>
          <a:blip r:embed="rId5"/>
          <a:srcRect/>
          <a:stretch>
            <a:fillRect/>
          </a:stretch>
        </p:blipFill>
        <p:spPr bwMode="auto">
          <a:xfrm>
            <a:off x="2314575" y="3282950"/>
            <a:ext cx="1449388" cy="1296988"/>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161</TotalTime>
  <Words>603</Words>
  <Application>Microsoft Office PowerPoint</Application>
  <PresentationFormat>On-screen Show (4:3)</PresentationFormat>
  <Paragraphs>12</Paragraphs>
  <Slides>8</Slides>
  <Notes>0</Notes>
  <HiddenSlides>0</HiddenSlides>
  <MMClips>0</MMClips>
  <ScaleCrop>false</ScaleCrop>
  <HeadingPairs>
    <vt:vector size="6" baseType="variant">
      <vt:variant>
        <vt:lpstr>Fonts Used</vt:lpstr>
      </vt:variant>
      <vt:variant>
        <vt:i4>9</vt:i4>
      </vt:variant>
      <vt:variant>
        <vt:lpstr>Design Template</vt:lpstr>
      </vt:variant>
      <vt:variant>
        <vt:i4>2</vt:i4>
      </vt:variant>
      <vt:variant>
        <vt:lpstr>Slide Titles</vt:lpstr>
      </vt:variant>
      <vt:variant>
        <vt:i4>8</vt:i4>
      </vt:variant>
    </vt:vector>
  </HeadingPairs>
  <TitlesOfParts>
    <vt:vector size="19" baseType="lpstr">
      <vt:lpstr>Book Antiqua</vt:lpstr>
      <vt:lpstr>Arial</vt:lpstr>
      <vt:lpstr>Lucida Sans</vt:lpstr>
      <vt:lpstr>Wingdings 2</vt:lpstr>
      <vt:lpstr>Wingdings</vt:lpstr>
      <vt:lpstr>Wingdings 3</vt:lpstr>
      <vt:lpstr>Calibri</vt:lpstr>
      <vt:lpstr>Adobe Caslon Pro</vt:lpstr>
      <vt:lpstr>Comic Sans MS</vt:lpstr>
      <vt:lpstr>Apex</vt:lpstr>
      <vt:lpstr>Apex</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Greece</dc:title>
  <dc:creator>Guest</dc:creator>
  <cp:lastModifiedBy>ADMIN</cp:lastModifiedBy>
  <cp:revision>20</cp:revision>
  <dcterms:created xsi:type="dcterms:W3CDTF">2014-03-19T14:30:59Z</dcterms:created>
  <dcterms:modified xsi:type="dcterms:W3CDTF">2014-05-28T20:33:58Z</dcterms:modified>
</cp:coreProperties>
</file>