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65" r:id="rId4"/>
    <p:sldId id="258" r:id="rId5"/>
    <p:sldId id="259" r:id="rId6"/>
    <p:sldId id="260" r:id="rId7"/>
    <p:sldId id="261" r:id="rId8"/>
    <p:sldId id="262" r:id="rId9"/>
    <p:sldId id="263" r:id="rId10"/>
    <p:sldId id="264" r:id="rId11"/>
    <p:sldId id="266" r:id="rId12"/>
    <p:sldId id="26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36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3673229C-5F26-46EE-989B-E0110977EABB}" type="datetimeFigureOut">
              <a:rPr lang="en-GB"/>
              <a:pPr>
                <a:defRPr/>
              </a:pPr>
              <a:t>06/05/2013</a:t>
            </a:fld>
            <a:endParaRPr lang="en-GB"/>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GB"/>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351A6C3B-9704-44BD-B560-B72C8D41D1F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9CA822B-5CF6-421A-A5C0-5D71D75ABDC2}" type="datetimeFigureOut">
              <a:rPr lang="en-GB"/>
              <a:pPr>
                <a:defRPr/>
              </a:pPr>
              <a:t>06/05/2013</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AEB913BE-26E6-4B14-9032-CACCFD2CD7A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502A24D-C1D1-4086-B321-6AAA84AB4B7E}" type="datetimeFigureOut">
              <a:rPr lang="en-GB"/>
              <a:pPr>
                <a:defRPr/>
              </a:pPr>
              <a:t>06/05/2013</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7FEC30EF-6FE9-47C5-B898-814F51B22A4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922FD214-1B5C-4F25-B8E7-1D1EBE409658}" type="datetimeFigureOut">
              <a:rPr lang="en-GB"/>
              <a:pPr>
                <a:defRPr/>
              </a:pPr>
              <a:t>06/05/2013</a:t>
            </a:fld>
            <a:endParaRPr lang="en-GB"/>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DDBE11C-8B9F-4A18-BAAF-454DFA45EF8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E200CC65-A5C4-4CAA-A37C-DD252C761ECE}" type="datetimeFigureOut">
              <a:rPr lang="en-GB"/>
              <a:pPr>
                <a:defRPr/>
              </a:pPr>
              <a:t>06/05/2013</a:t>
            </a:fld>
            <a:endParaRPr lang="en-GB"/>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GB"/>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58F8BD4D-3F66-42F2-9C46-8DEE0765DCB2}"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84ACD59-EB97-49FF-9C21-A4865ED46230}" type="datetimeFigureOut">
              <a:rPr lang="en-GB"/>
              <a:pPr>
                <a:defRPr/>
              </a:pPr>
              <a:t>06/05/2013</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8BC4C193-0713-4D38-8527-5172F2BCC03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A8D94190-AF66-4838-B48C-5986ABEEB756}" type="datetimeFigureOut">
              <a:rPr lang="en-GB"/>
              <a:pPr>
                <a:defRPr/>
              </a:pPr>
              <a:t>06/05/2013</a:t>
            </a:fld>
            <a:endParaRPr lang="en-GB"/>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GB"/>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EA3A7420-9863-47A1-A24A-563A8FEF36F3}"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1686284-7C9F-46B5-A5EC-2F4671B31703}" type="datetimeFigureOut">
              <a:rPr lang="en-GB"/>
              <a:pPr>
                <a:defRPr/>
              </a:pPr>
              <a:t>06/05/2013</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lvl1pPr>
          </a:lstStyle>
          <a:p>
            <a:pPr>
              <a:defRPr/>
            </a:pPr>
            <a:fld id="{4053DE3D-B4DF-4DEC-A126-F0EBABC047D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A99F71D-FDF0-4D83-8EFE-6FA182FC38DB}" type="datetimeFigureOut">
              <a:rPr lang="en-GB"/>
              <a:pPr>
                <a:defRPr/>
              </a:pPr>
              <a:t>06/05/2013</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CB45D688-9AD8-4226-BBDF-D1BB0CC44DC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F5962540-5B29-42C4-A6AE-CA835F19DEC9}" type="datetimeFigureOut">
              <a:rPr lang="en-GB"/>
              <a:pPr>
                <a:defRPr/>
              </a:pPr>
              <a:t>06/05/2013</a:t>
            </a:fld>
            <a:endParaRPr lang="en-GB"/>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GB"/>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2EDD66F8-AD2F-4A30-88D5-56F521A8CDAF}"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AB3F457D-4C17-4B1A-B57D-63A1BF6DF91C}" type="datetimeFigureOut">
              <a:rPr lang="en-GB"/>
              <a:pPr>
                <a:defRPr/>
              </a:pPr>
              <a:t>06/05/2013</a:t>
            </a:fld>
            <a:endParaRPr lang="en-GB"/>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GB"/>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E0B48758-14A9-4B77-8F49-90C84403130D}"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lstStyle>
          <a:p>
            <a:pPr>
              <a:defRPr/>
            </a:pPr>
            <a:fld id="{462D59AF-6663-4C4D-B357-C6E450C2613D}" type="datetimeFigureOut">
              <a:rPr lang="en-GB"/>
              <a:pPr>
                <a:defRPr/>
              </a:pPr>
              <a:t>06/05/2013</a:t>
            </a:fld>
            <a:endParaRPr lang="en-GB"/>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en-GB"/>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defRPr>
            </a:lvl1pPr>
          </a:lstStyle>
          <a:p>
            <a:pPr>
              <a:defRPr/>
            </a:pPr>
            <a:fld id="{75C7CE28-B5B6-44F2-82D0-F6A0B7C27AF1}"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5" r:id="rId4"/>
    <p:sldLayoutId id="2147483819" r:id="rId5"/>
    <p:sldLayoutId id="2147483814" r:id="rId6"/>
    <p:sldLayoutId id="2147483813" r:id="rId7"/>
    <p:sldLayoutId id="2147483820" r:id="rId8"/>
    <p:sldLayoutId id="2147483821" r:id="rId9"/>
    <p:sldLayoutId id="2147483812" r:id="rId10"/>
    <p:sldLayoutId id="2147483811" r:id="rId11"/>
  </p:sldLayoutIdLst>
  <p:txStyles>
    <p:titleStyle>
      <a:lvl1pPr marL="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algn="l" rtl="0" eaLnBrk="0" fontAlgn="base" hangingPunct="0">
        <a:spcBef>
          <a:spcPct val="0"/>
        </a:spcBef>
        <a:spcAft>
          <a:spcPct val="0"/>
        </a:spcAft>
        <a:defRPr sz="4200">
          <a:solidFill>
            <a:srgbClr val="FF5C9C"/>
          </a:solidFill>
          <a:latin typeface="Century Gothic" pitchFamily="34" charset="0"/>
        </a:defRPr>
      </a:lvl2pPr>
      <a:lvl3pPr marL="484188" algn="l" rtl="0" eaLnBrk="0" fontAlgn="base" hangingPunct="0">
        <a:spcBef>
          <a:spcPct val="0"/>
        </a:spcBef>
        <a:spcAft>
          <a:spcPct val="0"/>
        </a:spcAft>
        <a:defRPr sz="4200">
          <a:solidFill>
            <a:srgbClr val="FF5C9C"/>
          </a:solidFill>
          <a:latin typeface="Century Gothic" pitchFamily="34" charset="0"/>
        </a:defRPr>
      </a:lvl3pPr>
      <a:lvl4pPr marL="484188" algn="l" rtl="0" eaLnBrk="0" fontAlgn="base" hangingPunct="0">
        <a:spcBef>
          <a:spcPct val="0"/>
        </a:spcBef>
        <a:spcAft>
          <a:spcPct val="0"/>
        </a:spcAft>
        <a:defRPr sz="4200">
          <a:solidFill>
            <a:srgbClr val="FF5C9C"/>
          </a:solidFill>
          <a:latin typeface="Century Gothic" pitchFamily="34" charset="0"/>
        </a:defRPr>
      </a:lvl4pPr>
      <a:lvl5pPr marL="484188" algn="l" rtl="0" eaLnBrk="0" fontAlgn="base" hangingPunct="0">
        <a:spcBef>
          <a:spcPct val="0"/>
        </a:spcBef>
        <a:spcAft>
          <a:spcPct val="0"/>
        </a:spcAft>
        <a:defRPr sz="4200">
          <a:solidFill>
            <a:srgbClr val="FF5C9C"/>
          </a:solidFill>
          <a:latin typeface="Century Gothic" pitchFamily="34" charset="0"/>
        </a:defRPr>
      </a:lvl5pPr>
      <a:lvl6pPr marL="941388" algn="l" rtl="0" fontAlgn="base">
        <a:spcBef>
          <a:spcPct val="0"/>
        </a:spcBef>
        <a:spcAft>
          <a:spcPct val="0"/>
        </a:spcAft>
        <a:defRPr sz="4200">
          <a:solidFill>
            <a:srgbClr val="FF5C9C"/>
          </a:solidFill>
          <a:latin typeface="Century Gothic" pitchFamily="34" charset="0"/>
        </a:defRPr>
      </a:lvl6pPr>
      <a:lvl7pPr marL="1398588" algn="l" rtl="0" fontAlgn="base">
        <a:spcBef>
          <a:spcPct val="0"/>
        </a:spcBef>
        <a:spcAft>
          <a:spcPct val="0"/>
        </a:spcAft>
        <a:defRPr sz="4200">
          <a:solidFill>
            <a:srgbClr val="FF5C9C"/>
          </a:solidFill>
          <a:latin typeface="Century Gothic" pitchFamily="34" charset="0"/>
        </a:defRPr>
      </a:lvl7pPr>
      <a:lvl8pPr marL="1855788" algn="l" rtl="0" fontAlgn="base">
        <a:spcBef>
          <a:spcPct val="0"/>
        </a:spcBef>
        <a:spcAft>
          <a:spcPct val="0"/>
        </a:spcAft>
        <a:defRPr sz="4200">
          <a:solidFill>
            <a:srgbClr val="FF5C9C"/>
          </a:solidFill>
          <a:latin typeface="Century Gothic" pitchFamily="34" charset="0"/>
        </a:defRPr>
      </a:lvl8pPr>
      <a:lvl9pPr marL="23129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484632" eaLnBrk="1" fontAlgn="auto" hangingPunct="1">
              <a:spcAft>
                <a:spcPts val="0"/>
              </a:spcAft>
              <a:defRPr/>
            </a:pPr>
            <a:r>
              <a:rPr lang="en-GB" dirty="0" smtClean="0">
                <a:solidFill>
                  <a:schemeClr val="accent1">
                    <a:tint val="83000"/>
                    <a:satMod val="150000"/>
                  </a:schemeClr>
                </a:solidFill>
              </a:rPr>
              <a:t>All About Greece</a:t>
            </a:r>
            <a:endParaRPr lang="en-GB" dirty="0">
              <a:solidFill>
                <a:schemeClr val="accent1">
                  <a:tint val="83000"/>
                  <a:satMod val="150000"/>
                </a:schemeClr>
              </a:solidFill>
            </a:endParaRPr>
          </a:p>
        </p:txBody>
      </p:sp>
      <p:sp>
        <p:nvSpPr>
          <p:cNvPr id="3" name="Subtitle 2"/>
          <p:cNvSpPr>
            <a:spLocks noGrp="1"/>
          </p:cNvSpPr>
          <p:nvPr>
            <p:ph type="subTitle" idx="1"/>
          </p:nvPr>
        </p:nvSpPr>
        <p:spPr>
          <a:xfrm>
            <a:off x="683568" y="2204864"/>
            <a:ext cx="8062912" cy="1752600"/>
          </a:xfrm>
        </p:spPr>
        <p:txBody>
          <a:bodyPr>
            <a:normAutofit/>
          </a:bodyPr>
          <a:lstStyle/>
          <a:p>
            <a:pPr eaLnBrk="1" fontAlgn="auto" hangingPunct="1">
              <a:spcAft>
                <a:spcPts val="0"/>
              </a:spcAft>
              <a:buFont typeface="Wingdings 2"/>
              <a:buNone/>
              <a:defRPr/>
            </a:pPr>
            <a:r>
              <a:rPr lang="en-GB" dirty="0" smtClean="0"/>
              <a:t>By Aoibheann Treanor</a:t>
            </a:r>
          </a:p>
          <a:p>
            <a:pPr eaLnBrk="1" fontAlgn="auto" hangingPunct="1">
              <a:spcAft>
                <a:spcPts val="0"/>
              </a:spcAft>
              <a:buFont typeface="Wingdings 2"/>
              <a:buNone/>
              <a:defRPr/>
            </a:pPr>
            <a:endParaRPr lang="en-GB" dirty="0"/>
          </a:p>
          <a:p>
            <a:pPr eaLnBrk="1" fontAlgn="auto" hangingPunct="1">
              <a:spcAft>
                <a:spcPts val="0"/>
              </a:spcAft>
              <a:buFont typeface="Wingdings 2"/>
              <a:buNone/>
              <a:defRPr/>
            </a:pPr>
            <a:endParaRPr lang="en-GB" dirty="0" smtClean="0"/>
          </a:p>
          <a:p>
            <a:pPr eaLnBrk="1" fontAlgn="auto" hangingPunct="1">
              <a:spcAft>
                <a:spcPts val="0"/>
              </a:spcAft>
              <a:buFont typeface="Wingdings 2"/>
              <a:buNone/>
              <a:defRPr/>
            </a:pP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GB" dirty="0" smtClean="0">
                <a:solidFill>
                  <a:schemeClr val="accent1">
                    <a:tint val="83000"/>
                    <a:satMod val="150000"/>
                  </a:schemeClr>
                </a:solidFill>
              </a:rPr>
              <a:t>FAMOUS BUILDINGS !!</a:t>
            </a:r>
            <a:r>
              <a:rPr lang="en-GB" dirty="0" smtClean="0">
                <a:solidFill>
                  <a:schemeClr val="accent1">
                    <a:tint val="83000"/>
                    <a:satMod val="150000"/>
                  </a:schemeClr>
                </a:solidFill>
                <a:sym typeface="Wingdings" pitchFamily="2" charset="2"/>
              </a:rPr>
              <a:t></a:t>
            </a:r>
            <a:endParaRPr lang="en-GB" dirty="0">
              <a:solidFill>
                <a:schemeClr val="accent1">
                  <a:tint val="83000"/>
                  <a:satMod val="150000"/>
                </a:schemeClr>
              </a:solidFill>
            </a:endParaRPr>
          </a:p>
        </p:txBody>
      </p:sp>
      <p:sp>
        <p:nvSpPr>
          <p:cNvPr id="22530" name="Content Placeholder 2"/>
          <p:cNvSpPr>
            <a:spLocks noGrp="1"/>
          </p:cNvSpPr>
          <p:nvPr>
            <p:ph idx="1"/>
          </p:nvPr>
        </p:nvSpPr>
        <p:spPr>
          <a:xfrm>
            <a:off x="457200" y="1882775"/>
            <a:ext cx="8229600" cy="4572000"/>
          </a:xfrm>
        </p:spPr>
        <p:txBody>
          <a:bodyPr/>
          <a:lstStyle/>
          <a:p>
            <a:pPr eaLnBrk="1" hangingPunct="1"/>
            <a:r>
              <a:rPr lang="en-GB" sz="1600" smtClean="0"/>
              <a:t>The Parthenon built on the Acropolis in Athens, was the chief temple to the goddess Athena. The Parthenon is 14 metres and it opened  in 438 BC!! Also there is The Athena Temple which is a temple in memory of the great God Athena!!! Greece has brilliant temples and buildings !!!!</a:t>
            </a:r>
            <a:r>
              <a:rPr lang="en-GB" smtClean="0"/>
              <a:t> </a:t>
            </a:r>
          </a:p>
        </p:txBody>
      </p:sp>
      <p:pic>
        <p:nvPicPr>
          <p:cNvPr id="22531" name="Picture 3"/>
          <p:cNvPicPr>
            <a:picLocks noChangeAspect="1" noChangeArrowheads="1"/>
          </p:cNvPicPr>
          <p:nvPr/>
        </p:nvPicPr>
        <p:blipFill>
          <a:blip r:embed="rId2"/>
          <a:srcRect/>
          <a:stretch>
            <a:fillRect/>
          </a:stretch>
        </p:blipFill>
        <p:spPr bwMode="auto">
          <a:xfrm>
            <a:off x="3779838" y="3500438"/>
            <a:ext cx="4610100" cy="27019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GB" dirty="0" smtClean="0">
                <a:solidFill>
                  <a:schemeClr val="accent1">
                    <a:tint val="83000"/>
                    <a:satMod val="150000"/>
                  </a:schemeClr>
                </a:solidFill>
              </a:rPr>
              <a:t>GREECE TRADITIONS </a:t>
            </a:r>
            <a:r>
              <a:rPr lang="en-GB" dirty="0" smtClean="0">
                <a:solidFill>
                  <a:schemeClr val="accent1">
                    <a:tint val="83000"/>
                    <a:satMod val="150000"/>
                  </a:schemeClr>
                </a:solidFill>
                <a:sym typeface="Wingdings" pitchFamily="2" charset="2"/>
              </a:rPr>
              <a:t></a:t>
            </a:r>
            <a:endParaRPr lang="en-GB" dirty="0">
              <a:solidFill>
                <a:schemeClr val="accent1">
                  <a:tint val="83000"/>
                  <a:satMod val="150000"/>
                </a:schemeClr>
              </a:solidFill>
            </a:endParaRPr>
          </a:p>
        </p:txBody>
      </p:sp>
      <p:sp>
        <p:nvSpPr>
          <p:cNvPr id="23554" name="Content Placeholder 2"/>
          <p:cNvSpPr>
            <a:spLocks noGrp="1"/>
          </p:cNvSpPr>
          <p:nvPr>
            <p:ph idx="1"/>
          </p:nvPr>
        </p:nvSpPr>
        <p:spPr>
          <a:xfrm>
            <a:off x="457200" y="1882775"/>
            <a:ext cx="8229600" cy="4572000"/>
          </a:xfrm>
        </p:spPr>
        <p:txBody>
          <a:bodyPr/>
          <a:lstStyle/>
          <a:p>
            <a:pPr eaLnBrk="1" hangingPunct="1">
              <a:lnSpc>
                <a:spcPct val="80000"/>
              </a:lnSpc>
            </a:pPr>
            <a:r>
              <a:rPr lang="en-GB" sz="1400" smtClean="0"/>
              <a:t>1. Baptismal day is one of the most important days in the life of a Greek orthodox. Sacrament of Baptism usually occurs the first year after the baby is born. The baby is called baby and doesn’t have a name until it is baptized.</a:t>
            </a:r>
          </a:p>
          <a:p>
            <a:pPr eaLnBrk="1" hangingPunct="1">
              <a:lnSpc>
                <a:spcPct val="80000"/>
              </a:lnSpc>
            </a:pPr>
            <a:r>
              <a:rPr lang="en-GB" sz="1400" smtClean="0"/>
              <a:t>The baby is wrapped in a white towel. Then the priest blesses the water of the baptismal font and adds olive oil brought by the godparents. He then immerses the baby three times in the blessed water, saying the chosen name (usually the same as the grandmother’s or the grandfather’s name). The baby receives the sacrament from the priest who blesses the baby with “myrrh” (olive oil blessed by the Patriarch) as well as the baby’s clothes. Then, the baby is dressed with white clothes and the priest puts a gold chain with a cross on the baby’s neck and gives the baby its first Holy Communion.</a:t>
            </a:r>
          </a:p>
          <a:p>
            <a:pPr eaLnBrk="1" hangingPunct="1">
              <a:lnSpc>
                <a:spcPct val="80000"/>
              </a:lnSpc>
            </a:pPr>
            <a:r>
              <a:rPr lang="en-GB" sz="1400" smtClean="0"/>
              <a:t>The ceremony is followed by a celebration at the family’s house or a restaurant.</a:t>
            </a:r>
          </a:p>
          <a:p>
            <a:pPr eaLnBrk="1" hangingPunct="1">
              <a:lnSpc>
                <a:spcPct val="80000"/>
              </a:lnSpc>
            </a:pPr>
            <a:endParaRPr lang="en-GB" sz="1400" smtClean="0"/>
          </a:p>
          <a:p>
            <a:pPr eaLnBrk="1" hangingPunct="1">
              <a:lnSpc>
                <a:spcPct val="80000"/>
              </a:lnSpc>
            </a:pPr>
            <a:r>
              <a:rPr lang="en-GB" sz="1400" smtClean="0"/>
              <a:t>2. It is a custom in Greece for people to engage themselves before marrying each other. The man has to ask the hand of the woman from her father.</a:t>
            </a:r>
          </a:p>
          <a:p>
            <a:pPr eaLnBrk="1" hangingPunct="1">
              <a:lnSpc>
                <a:spcPct val="80000"/>
              </a:lnSpc>
            </a:pPr>
            <a:r>
              <a:rPr lang="en-GB" sz="1400" smtClean="0"/>
              <a:t>When all is agreed about the wedding, the priest is invited to bless the engagement rings and places them on the left ring-finger of the man and woman. The guests wish “kala stephana” (good crowns = have a good marriage) and “I ora I kali” (that the good hour comes = the marriage) to the couple.</a:t>
            </a:r>
          </a:p>
          <a:p>
            <a:pPr eaLnBrk="1" hangingPunct="1">
              <a:lnSpc>
                <a:spcPct val="80000"/>
              </a:lnSpc>
            </a:pPr>
            <a:r>
              <a:rPr lang="en-GB" sz="1400" smtClean="0"/>
              <a:t>This custom is mostly followed outside Athens (islands and the rest of Greece, in villages), when it tends to disappear  </a:t>
            </a:r>
          </a:p>
        </p:txBody>
      </p:sp>
      <p:pic>
        <p:nvPicPr>
          <p:cNvPr id="23555" name="Picture 2"/>
          <p:cNvPicPr>
            <a:picLocks noChangeAspect="1" noChangeArrowheads="1"/>
          </p:cNvPicPr>
          <p:nvPr/>
        </p:nvPicPr>
        <p:blipFill>
          <a:blip r:embed="rId2"/>
          <a:srcRect/>
          <a:stretch>
            <a:fillRect/>
          </a:stretch>
        </p:blipFill>
        <p:spPr bwMode="auto">
          <a:xfrm>
            <a:off x="7704138" y="-20638"/>
            <a:ext cx="1439862" cy="192087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84632" eaLnBrk="1" fontAlgn="auto" hangingPunct="1">
              <a:spcAft>
                <a:spcPts val="0"/>
              </a:spcAft>
              <a:defRPr/>
            </a:pPr>
            <a:r>
              <a:rPr lang="en-GB" sz="7200" dirty="0" smtClean="0">
                <a:solidFill>
                  <a:schemeClr val="accent1">
                    <a:tint val="83000"/>
                    <a:satMod val="150000"/>
                  </a:schemeClr>
                </a:solidFill>
              </a:rPr>
              <a:t>THE END </a:t>
            </a:r>
            <a:r>
              <a:rPr lang="en-GB" sz="7200" dirty="0" smtClean="0">
                <a:solidFill>
                  <a:schemeClr val="accent1">
                    <a:tint val="83000"/>
                    <a:satMod val="150000"/>
                  </a:schemeClr>
                </a:solidFill>
                <a:sym typeface="Wingdings" pitchFamily="2" charset="2"/>
              </a:rPr>
              <a:t></a:t>
            </a:r>
            <a:endParaRPr lang="en-GB" sz="7200" dirty="0">
              <a:solidFill>
                <a:schemeClr val="accent1">
                  <a:tint val="83000"/>
                  <a:satMod val="150000"/>
                </a:schemeClr>
              </a:solidFill>
            </a:endParaRPr>
          </a:p>
        </p:txBody>
      </p:sp>
      <p:sp>
        <p:nvSpPr>
          <p:cNvPr id="24578" name="Content Placeholder 2"/>
          <p:cNvSpPr>
            <a:spLocks noGrp="1"/>
          </p:cNvSpPr>
          <p:nvPr>
            <p:ph idx="1"/>
          </p:nvPr>
        </p:nvSpPr>
        <p:spPr>
          <a:xfrm>
            <a:off x="457200" y="1882775"/>
            <a:ext cx="8229600" cy="4572000"/>
          </a:xfrm>
        </p:spPr>
        <p:txBody>
          <a:bodyPr/>
          <a:lstStyle/>
          <a:p>
            <a:pPr eaLnBrk="1" hangingPunct="1"/>
            <a:r>
              <a:rPr lang="en-GB" smtClean="0"/>
              <a:t>By Aoibheann xx</a:t>
            </a:r>
          </a:p>
        </p:txBody>
      </p:sp>
      <p:pic>
        <p:nvPicPr>
          <p:cNvPr id="24579" name="Picture 2"/>
          <p:cNvPicPr>
            <a:picLocks noChangeAspect="1" noChangeArrowheads="1"/>
          </p:cNvPicPr>
          <p:nvPr/>
        </p:nvPicPr>
        <p:blipFill>
          <a:blip r:embed="rId2"/>
          <a:srcRect/>
          <a:stretch>
            <a:fillRect/>
          </a:stretch>
        </p:blipFill>
        <p:spPr bwMode="auto">
          <a:xfrm>
            <a:off x="3132138" y="2924175"/>
            <a:ext cx="3311525" cy="2360613"/>
          </a:xfrm>
          <a:prstGeom prst="rect">
            <a:avLst/>
          </a:prstGeom>
          <a:noFill/>
          <a:ln w="9525">
            <a:noFill/>
            <a:miter lim="800000"/>
            <a:headEnd/>
            <a:tailEnd/>
          </a:ln>
        </p:spPr>
      </p:pic>
      <p:pic>
        <p:nvPicPr>
          <p:cNvPr id="24580" name="Picture 3"/>
          <p:cNvPicPr>
            <a:picLocks noChangeAspect="1" noChangeArrowheads="1"/>
          </p:cNvPicPr>
          <p:nvPr/>
        </p:nvPicPr>
        <p:blipFill>
          <a:blip r:embed="rId3"/>
          <a:srcRect/>
          <a:stretch>
            <a:fillRect/>
          </a:stretch>
        </p:blipFill>
        <p:spPr bwMode="auto">
          <a:xfrm>
            <a:off x="7451725" y="2205038"/>
            <a:ext cx="777875" cy="719137"/>
          </a:xfrm>
          <a:prstGeom prst="rect">
            <a:avLst/>
          </a:prstGeom>
          <a:noFill/>
          <a:ln w="9525">
            <a:noFill/>
            <a:miter lim="800000"/>
            <a:headEnd/>
            <a:tailEnd/>
          </a:ln>
        </p:spPr>
      </p:pic>
      <p:pic>
        <p:nvPicPr>
          <p:cNvPr id="24581" name="Picture 4"/>
          <p:cNvPicPr>
            <a:picLocks noChangeAspect="1" noChangeArrowheads="1"/>
          </p:cNvPicPr>
          <p:nvPr/>
        </p:nvPicPr>
        <p:blipFill>
          <a:blip r:embed="rId4"/>
          <a:srcRect/>
          <a:stretch>
            <a:fillRect/>
          </a:stretch>
        </p:blipFill>
        <p:spPr bwMode="auto">
          <a:xfrm>
            <a:off x="684213" y="4924425"/>
            <a:ext cx="871537" cy="808038"/>
          </a:xfrm>
          <a:prstGeom prst="rect">
            <a:avLst/>
          </a:prstGeom>
          <a:noFill/>
          <a:ln w="9525">
            <a:noFill/>
            <a:miter lim="800000"/>
            <a:headEnd/>
            <a:tailEnd/>
          </a:ln>
        </p:spPr>
      </p:pic>
      <p:pic>
        <p:nvPicPr>
          <p:cNvPr id="24582" name="Picture 5"/>
          <p:cNvPicPr>
            <a:picLocks noChangeAspect="1" noChangeArrowheads="1"/>
          </p:cNvPicPr>
          <p:nvPr/>
        </p:nvPicPr>
        <p:blipFill>
          <a:blip r:embed="rId5"/>
          <a:srcRect/>
          <a:stretch>
            <a:fillRect/>
          </a:stretch>
        </p:blipFill>
        <p:spPr bwMode="auto">
          <a:xfrm>
            <a:off x="7840663" y="5589588"/>
            <a:ext cx="931862" cy="863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GB" dirty="0" smtClean="0">
                <a:solidFill>
                  <a:schemeClr val="accent1">
                    <a:tint val="83000"/>
                    <a:satMod val="150000"/>
                  </a:schemeClr>
                </a:solidFill>
              </a:rPr>
              <a:t>GREECE</a:t>
            </a:r>
            <a:endParaRPr lang="en-GB" dirty="0">
              <a:solidFill>
                <a:schemeClr val="accent1">
                  <a:tint val="83000"/>
                  <a:satMod val="150000"/>
                </a:schemeClr>
              </a:solidFill>
            </a:endParaRPr>
          </a:p>
        </p:txBody>
      </p:sp>
      <p:sp>
        <p:nvSpPr>
          <p:cNvPr id="14338" name="Content Placeholder 2"/>
          <p:cNvSpPr>
            <a:spLocks noGrp="1"/>
          </p:cNvSpPr>
          <p:nvPr>
            <p:ph idx="1"/>
          </p:nvPr>
        </p:nvSpPr>
        <p:spPr>
          <a:xfrm>
            <a:off x="457200" y="1882775"/>
            <a:ext cx="8229600" cy="4572000"/>
          </a:xfrm>
        </p:spPr>
        <p:txBody>
          <a:bodyPr/>
          <a:lstStyle/>
          <a:p>
            <a:pPr eaLnBrk="1" hangingPunct="1"/>
            <a:r>
              <a:rPr lang="en-GB" smtClean="0"/>
              <a:t>The Capitol of Greece is Anthens. It is in the North of Greece! The size of Greece is 131,957km²!!! The population is 11.1 million, that is loads more than Ireland. The language they speak as you can guess is Greek! Their National day is the 25</a:t>
            </a:r>
            <a:r>
              <a:rPr lang="en-GB" baseline="30000" smtClean="0"/>
              <a:t>th</a:t>
            </a:r>
            <a:r>
              <a:rPr lang="en-GB" smtClean="0"/>
              <a:t> of March! It is a big day for the Greeks! The Greek flag is blue and white!!!</a:t>
            </a:r>
          </a:p>
          <a:p>
            <a:pPr eaLnBrk="1" hangingPunct="1"/>
            <a:endParaRPr lang="en-GB" smtClean="0"/>
          </a:p>
        </p:txBody>
      </p:sp>
      <p:pic>
        <p:nvPicPr>
          <p:cNvPr id="14339" name="Picture 2"/>
          <p:cNvPicPr>
            <a:picLocks noChangeAspect="1" noChangeArrowheads="1"/>
          </p:cNvPicPr>
          <p:nvPr/>
        </p:nvPicPr>
        <p:blipFill>
          <a:blip r:embed="rId2"/>
          <a:srcRect/>
          <a:stretch>
            <a:fillRect/>
          </a:stretch>
        </p:blipFill>
        <p:spPr bwMode="auto">
          <a:xfrm>
            <a:off x="6659563" y="188913"/>
            <a:ext cx="2197100" cy="146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GB" dirty="0" smtClean="0">
                <a:solidFill>
                  <a:schemeClr val="accent1">
                    <a:tint val="83000"/>
                    <a:satMod val="150000"/>
                  </a:schemeClr>
                </a:solidFill>
              </a:rPr>
              <a:t>HOW TO GET TO GREECE</a:t>
            </a:r>
            <a:r>
              <a:rPr lang="en-GB" dirty="0" smtClean="0">
                <a:solidFill>
                  <a:schemeClr val="accent1">
                    <a:tint val="83000"/>
                    <a:satMod val="150000"/>
                  </a:schemeClr>
                </a:solidFill>
                <a:sym typeface="Wingdings" pitchFamily="2" charset="2"/>
              </a:rPr>
              <a:t></a:t>
            </a:r>
            <a:endParaRPr lang="en-GB" dirty="0">
              <a:solidFill>
                <a:schemeClr val="accent1">
                  <a:tint val="83000"/>
                  <a:satMod val="150000"/>
                </a:schemeClr>
              </a:solidFill>
            </a:endParaRPr>
          </a:p>
        </p:txBody>
      </p:sp>
      <p:sp>
        <p:nvSpPr>
          <p:cNvPr id="15362" name="Content Placeholder 2"/>
          <p:cNvSpPr>
            <a:spLocks noGrp="1"/>
          </p:cNvSpPr>
          <p:nvPr>
            <p:ph idx="1"/>
          </p:nvPr>
        </p:nvSpPr>
        <p:spPr>
          <a:xfrm>
            <a:off x="457200" y="1882775"/>
            <a:ext cx="8229600" cy="4572000"/>
          </a:xfrm>
        </p:spPr>
        <p:txBody>
          <a:bodyPr/>
          <a:lstStyle/>
          <a:p>
            <a:pPr eaLnBrk="1" hangingPunct="1"/>
            <a:r>
              <a:rPr lang="en-GB" smtClean="0"/>
              <a:t>Never mind talking about Greece! If you want to go to Greece first we will find out how to get there!!! From Dublin to Greece it takes a day and 12 hours!!!! That is approximately 472 km!!!! So enjoy your holiday </a:t>
            </a:r>
            <a:r>
              <a:rPr lang="en-GB" smtClean="0">
                <a:sym typeface="Wingdings" pitchFamily="2" charset="2"/>
              </a:rPr>
              <a:t></a:t>
            </a:r>
            <a:endParaRPr lang="en-GB" smtClean="0"/>
          </a:p>
        </p:txBody>
      </p:sp>
      <p:pic>
        <p:nvPicPr>
          <p:cNvPr id="15363" name="Picture 2"/>
          <p:cNvPicPr>
            <a:picLocks noChangeAspect="1" noChangeArrowheads="1"/>
          </p:cNvPicPr>
          <p:nvPr/>
        </p:nvPicPr>
        <p:blipFill>
          <a:blip r:embed="rId2"/>
          <a:srcRect/>
          <a:stretch>
            <a:fillRect/>
          </a:stretch>
        </p:blipFill>
        <p:spPr bwMode="auto">
          <a:xfrm>
            <a:off x="4140200" y="4379913"/>
            <a:ext cx="3240088" cy="25257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GB" dirty="0" smtClean="0">
                <a:solidFill>
                  <a:schemeClr val="accent1">
                    <a:tint val="83000"/>
                    <a:satMod val="150000"/>
                  </a:schemeClr>
                </a:solidFill>
              </a:rPr>
              <a:t>THE OLYMPICS</a:t>
            </a:r>
            <a:endParaRPr lang="en-GB"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fontScale="70000" lnSpcReduction="20000"/>
          </a:bodyPr>
          <a:lstStyle/>
          <a:p>
            <a:pPr marL="0" indent="0" eaLnBrk="1" fontAlgn="auto" hangingPunct="1">
              <a:spcAft>
                <a:spcPts val="0"/>
              </a:spcAft>
              <a:buFont typeface="Wingdings 2"/>
              <a:buNone/>
              <a:defRPr/>
            </a:pPr>
            <a:r>
              <a:rPr lang="en-GB" dirty="0" smtClean="0"/>
              <a:t>The Famous Olympics were actually made by the Greeks!!!! The ancient Greeks loved competitions of all sorts, especially sporting competitions. The Olympics were not the only competition games held in ancient Greece, but they were the most popular.  </a:t>
            </a:r>
          </a:p>
          <a:p>
            <a:pPr marL="0" indent="0" eaLnBrk="1" fontAlgn="auto" hangingPunct="1">
              <a:spcAft>
                <a:spcPts val="0"/>
              </a:spcAft>
              <a:buFont typeface="Wingdings 2"/>
              <a:buNone/>
              <a:defRPr/>
            </a:pPr>
            <a:endParaRPr lang="en-GB" dirty="0" smtClean="0"/>
          </a:p>
          <a:p>
            <a:pPr marL="0" indent="0" eaLnBrk="1" fontAlgn="auto" hangingPunct="1">
              <a:spcAft>
                <a:spcPts val="0"/>
              </a:spcAft>
              <a:buFont typeface="Wingdings 2"/>
              <a:buNone/>
              <a:defRPr/>
            </a:pPr>
            <a:r>
              <a:rPr lang="en-GB" dirty="0" smtClean="0"/>
              <a:t>The following is a humorous look at five ancient Greek city-states. In truth, the Greeks took the games quite seriously. Nearly all the ancient Greek cities sent teams to participate in the ancient Greek Olympics.  </a:t>
            </a:r>
          </a:p>
          <a:p>
            <a:pPr marL="0" indent="0" eaLnBrk="1" fontAlgn="auto" hangingPunct="1">
              <a:spcAft>
                <a:spcPts val="0"/>
              </a:spcAft>
              <a:buFont typeface="Wingdings 2"/>
              <a:buNone/>
              <a:defRPr/>
            </a:pPr>
            <a:endParaRPr lang="en-GB" dirty="0" smtClean="0"/>
          </a:p>
          <a:p>
            <a:pPr marL="0" indent="0" eaLnBrk="1" fontAlgn="auto" hangingPunct="1">
              <a:spcAft>
                <a:spcPts val="0"/>
              </a:spcAft>
              <a:buFont typeface="Wingdings 2"/>
              <a:buNone/>
              <a:defRPr/>
            </a:pPr>
            <a:r>
              <a:rPr lang="en-GB" dirty="0" smtClean="0"/>
              <a:t>If two or more Greek city-states happen to be at war with each other when the game date arrived, war was halted for the duration of the games.  </a:t>
            </a:r>
          </a:p>
          <a:p>
            <a:pPr marL="0" indent="0" eaLnBrk="1" fontAlgn="auto" hangingPunct="1">
              <a:spcAft>
                <a:spcPts val="0"/>
              </a:spcAft>
              <a:buFont typeface="Wingdings 2"/>
              <a:buNone/>
              <a:defRPr/>
            </a:pPr>
            <a:endParaRPr lang="en-GB" dirty="0" smtClean="0"/>
          </a:p>
          <a:p>
            <a:pPr marL="0" indent="0" eaLnBrk="1" fontAlgn="auto" hangingPunct="1">
              <a:spcAft>
                <a:spcPts val="0"/>
              </a:spcAft>
              <a:buFont typeface="Wingdings 2"/>
              <a:buNone/>
              <a:defRPr/>
            </a:pPr>
            <a:r>
              <a:rPr lang="en-GB" dirty="0" smtClean="0"/>
              <a:t>Everyone wanted their city-state to win! </a:t>
            </a:r>
          </a:p>
        </p:txBody>
      </p:sp>
      <p:pic>
        <p:nvPicPr>
          <p:cNvPr id="16387" name="Picture 2"/>
          <p:cNvPicPr>
            <a:picLocks noChangeAspect="1" noChangeArrowheads="1"/>
          </p:cNvPicPr>
          <p:nvPr/>
        </p:nvPicPr>
        <p:blipFill>
          <a:blip r:embed="rId2"/>
          <a:srcRect/>
          <a:stretch>
            <a:fillRect/>
          </a:stretch>
        </p:blipFill>
        <p:spPr bwMode="auto">
          <a:xfrm>
            <a:off x="6227763" y="333375"/>
            <a:ext cx="2460625" cy="1535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GB" dirty="0" smtClean="0">
                <a:solidFill>
                  <a:schemeClr val="accent1">
                    <a:tint val="83000"/>
                    <a:satMod val="150000"/>
                  </a:schemeClr>
                </a:solidFill>
              </a:rPr>
              <a:t>5 GREECE SUPERSTITIONS</a:t>
            </a:r>
            <a:endParaRPr lang="en-GB"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fontScale="55000" lnSpcReduction="20000"/>
          </a:bodyPr>
          <a:lstStyle/>
          <a:p>
            <a:pPr marL="448056" indent="-384048" eaLnBrk="1" fontAlgn="auto" hangingPunct="1">
              <a:spcAft>
                <a:spcPts val="0"/>
              </a:spcAft>
              <a:buFont typeface="Wingdings 2"/>
              <a:buChar char=""/>
              <a:defRPr/>
            </a:pPr>
            <a:r>
              <a:rPr lang="en-GB" dirty="0" smtClean="0"/>
              <a:t>1. Greece do not eat beans as they think they contain the souls of the dead</a:t>
            </a:r>
            <a:r>
              <a:rPr lang="en-GB" dirty="0" smtClean="0">
                <a:sym typeface="Wingdings" pitchFamily="2" charset="2"/>
              </a:rPr>
              <a:t></a:t>
            </a:r>
          </a:p>
          <a:p>
            <a:pPr marL="448056" indent="-384048" eaLnBrk="1" fontAlgn="auto" hangingPunct="1">
              <a:spcAft>
                <a:spcPts val="0"/>
              </a:spcAft>
              <a:buFont typeface="Wingdings 2"/>
              <a:buChar char=""/>
              <a:defRPr/>
            </a:pPr>
            <a:r>
              <a:rPr lang="en-GB" dirty="0" smtClean="0">
                <a:sym typeface="Wingdings" pitchFamily="2" charset="2"/>
              </a:rPr>
              <a:t>2.The Evil eye [lucky eye] can charm someone by just looking at them. It can be gave to be a evil person [superstition]!</a:t>
            </a:r>
          </a:p>
          <a:p>
            <a:pPr marL="448056" indent="-384048" eaLnBrk="1" fontAlgn="auto" hangingPunct="1">
              <a:spcAft>
                <a:spcPts val="0"/>
              </a:spcAft>
              <a:buFont typeface="Wingdings 2"/>
              <a:buChar char=""/>
              <a:defRPr/>
            </a:pPr>
            <a:r>
              <a:rPr lang="en-GB" dirty="0" smtClean="0">
                <a:sym typeface="Wingdings" pitchFamily="2" charset="2"/>
              </a:rPr>
              <a:t>3. Greeks hang little blue eyes around their necks and wrists. You can get these in almost any jewellery or souvenir shop. Blue stones are also good, since the colour blue is considered a protective colour. The reason the colour blue and the painted eye are used is that both are thought to ward off the evil of the eye.</a:t>
            </a:r>
          </a:p>
          <a:p>
            <a:pPr marL="448056" indent="-384048" eaLnBrk="1" fontAlgn="auto" hangingPunct="1">
              <a:spcAft>
                <a:spcPts val="0"/>
              </a:spcAft>
              <a:buFont typeface="Wingdings 2"/>
              <a:buChar char=""/>
              <a:defRPr/>
            </a:pPr>
            <a:r>
              <a:rPr lang="en-GB" dirty="0" smtClean="0">
                <a:sym typeface="Wingdings" pitchFamily="2" charset="2"/>
              </a:rPr>
              <a:t>4. Garlic: Garlic is another way to ward off the evil eye, and one can sometimes see it hanging in a corner of some houses. Garlic, as well as onion, is also considered of having a great healing power by many Greeks. If someone is feeling ill, they will advice him to eat garlic.</a:t>
            </a:r>
          </a:p>
          <a:p>
            <a:pPr marL="448056" indent="-384048" eaLnBrk="1" fontAlgn="auto" hangingPunct="1">
              <a:spcAft>
                <a:spcPts val="0"/>
              </a:spcAft>
              <a:buFont typeface="Wingdings 2"/>
              <a:buChar char=""/>
              <a:defRPr/>
            </a:pPr>
            <a:r>
              <a:rPr lang="en-GB" dirty="0" smtClean="0">
                <a:sym typeface="Wingdings" pitchFamily="2" charset="2"/>
              </a:rPr>
              <a:t>5. Spiting: Some Greeks believe that spitting chases the devil and the misfortune away. That is why when someone talk about bad news (deaths, accidents, diseases etc…) the others slightly spit three times saying “ftou”. Another example is that someone that compliments a baby, a child or even an adult for its beauty, has also to spit 3 times on the complimented person.</a:t>
            </a:r>
          </a:p>
          <a:p>
            <a:pPr marL="448056" indent="-384048" eaLnBrk="1" fontAlgn="auto" hangingPunct="1">
              <a:spcAft>
                <a:spcPts val="0"/>
              </a:spcAft>
              <a:buFont typeface="Wingdings 2"/>
              <a:buChar char=""/>
              <a:defRPr/>
            </a:pPr>
            <a:endParaRPr lang="en-GB" dirty="0"/>
          </a:p>
        </p:txBody>
      </p:sp>
      <p:pic>
        <p:nvPicPr>
          <p:cNvPr id="17411" name="Picture 2"/>
          <p:cNvPicPr>
            <a:picLocks noChangeAspect="1" noChangeArrowheads="1"/>
          </p:cNvPicPr>
          <p:nvPr/>
        </p:nvPicPr>
        <p:blipFill>
          <a:blip r:embed="rId2"/>
          <a:srcRect/>
          <a:stretch>
            <a:fillRect/>
          </a:stretch>
        </p:blipFill>
        <p:spPr bwMode="auto">
          <a:xfrm>
            <a:off x="7956550" y="5962650"/>
            <a:ext cx="890588" cy="890588"/>
          </a:xfrm>
          <a:prstGeom prst="rect">
            <a:avLst/>
          </a:prstGeom>
          <a:noFill/>
          <a:ln w="9525">
            <a:noFill/>
            <a:miter lim="800000"/>
            <a:headEnd/>
            <a:tailEnd/>
          </a:ln>
        </p:spPr>
      </p:pic>
      <p:pic>
        <p:nvPicPr>
          <p:cNvPr id="17412" name="Picture 3"/>
          <p:cNvPicPr>
            <a:picLocks noChangeAspect="1" noChangeArrowheads="1"/>
          </p:cNvPicPr>
          <p:nvPr/>
        </p:nvPicPr>
        <p:blipFill>
          <a:blip r:embed="rId3"/>
          <a:srcRect/>
          <a:stretch>
            <a:fillRect/>
          </a:stretch>
        </p:blipFill>
        <p:spPr bwMode="auto">
          <a:xfrm>
            <a:off x="7253288" y="476250"/>
            <a:ext cx="1890712" cy="1417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GB" dirty="0" smtClean="0">
                <a:solidFill>
                  <a:schemeClr val="accent1">
                    <a:tint val="83000"/>
                    <a:satMod val="150000"/>
                  </a:schemeClr>
                </a:solidFill>
              </a:rPr>
              <a:t>FOOD</a:t>
            </a:r>
            <a:endParaRPr lang="en-GB"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fontScale="77500" lnSpcReduction="20000"/>
          </a:bodyPr>
          <a:lstStyle/>
          <a:p>
            <a:pPr marL="448056" indent="-384048" eaLnBrk="1" fontAlgn="auto" hangingPunct="1">
              <a:spcAft>
                <a:spcPts val="0"/>
              </a:spcAft>
              <a:buFont typeface="Wingdings 2"/>
              <a:buChar char=""/>
              <a:defRPr/>
            </a:pPr>
            <a:r>
              <a:rPr lang="en-GB" dirty="0" smtClean="0"/>
              <a:t>The Greeks have a lot of different kinds of foods!!! Such as Moussaka (aubergine and meat dish), keftdes ( meatballs, baklava (a sweet pastry dessert) and loads </a:t>
            </a:r>
            <a:r>
              <a:rPr lang="en-GB" dirty="0"/>
              <a:t>more!!! The Greek diet was very healthy. Food in Ancient Greece consisted of grains, wheat, barley, fruit, vegetables, breads, and cake. The Ancient Greeks grew olives, grapes, figs and wheat and kept goats, for milk and cheese. They ate lots of bread, beans and olives. </a:t>
            </a:r>
          </a:p>
          <a:p>
            <a:pPr marL="448056" indent="-384048" eaLnBrk="1" fontAlgn="auto" hangingPunct="1">
              <a:spcAft>
                <a:spcPts val="0"/>
              </a:spcAft>
              <a:buFont typeface="Wingdings 2"/>
              <a:buChar char=""/>
              <a:defRPr/>
            </a:pPr>
            <a:endParaRPr lang="en-GB" dirty="0"/>
          </a:p>
          <a:p>
            <a:pPr marL="448056" indent="-384048" eaLnBrk="1" fontAlgn="auto" hangingPunct="1">
              <a:spcAft>
                <a:spcPts val="0"/>
              </a:spcAft>
              <a:buFont typeface="Wingdings 2"/>
              <a:buChar char=""/>
              <a:defRPr/>
            </a:pPr>
            <a:r>
              <a:rPr lang="en-GB" dirty="0"/>
              <a:t>In the Summer months there were plenty of fresh fruit and vegetables to eat and in the winter they ate dried fruit and food they had stored like apples and lentils. As most of the Greeks lived very near the sea, they also ate a lot of fish, squid and shellfish</a:t>
            </a:r>
            <a:r>
              <a:rPr lang="en-GB" dirty="0" smtClean="0"/>
              <a:t>. </a:t>
            </a:r>
            <a:endParaRPr lang="en-GB" dirty="0"/>
          </a:p>
          <a:p>
            <a:pPr marL="448056" indent="-384048" eaLnBrk="1" fontAlgn="auto" hangingPunct="1">
              <a:spcAft>
                <a:spcPts val="0"/>
              </a:spcAft>
              <a:buFont typeface="Wingdings 2"/>
              <a:buChar char=""/>
              <a:defRPr/>
            </a:pPr>
            <a:endParaRPr lang="en-GB" dirty="0"/>
          </a:p>
        </p:txBody>
      </p:sp>
      <p:pic>
        <p:nvPicPr>
          <p:cNvPr id="18435" name="Picture 2"/>
          <p:cNvPicPr>
            <a:picLocks noChangeAspect="1" noChangeArrowheads="1"/>
          </p:cNvPicPr>
          <p:nvPr/>
        </p:nvPicPr>
        <p:blipFill>
          <a:blip r:embed="rId2"/>
          <a:srcRect/>
          <a:stretch>
            <a:fillRect/>
          </a:stretch>
        </p:blipFill>
        <p:spPr bwMode="auto">
          <a:xfrm>
            <a:off x="6659563" y="188913"/>
            <a:ext cx="1905000" cy="1428750"/>
          </a:xfrm>
          <a:prstGeom prst="rect">
            <a:avLst/>
          </a:prstGeom>
          <a:noFill/>
          <a:ln w="9525">
            <a:noFill/>
            <a:miter lim="800000"/>
            <a:headEnd/>
            <a:tailEnd/>
          </a:ln>
        </p:spPr>
      </p:pic>
      <p:pic>
        <p:nvPicPr>
          <p:cNvPr id="18436" name="Picture 3"/>
          <p:cNvPicPr>
            <a:picLocks noChangeAspect="1" noChangeArrowheads="1"/>
          </p:cNvPicPr>
          <p:nvPr/>
        </p:nvPicPr>
        <p:blipFill>
          <a:blip r:embed="rId3"/>
          <a:srcRect/>
          <a:stretch>
            <a:fillRect/>
          </a:stretch>
        </p:blipFill>
        <p:spPr bwMode="auto">
          <a:xfrm>
            <a:off x="3348038" y="333375"/>
            <a:ext cx="1660525"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58266"/>
            <a:ext cx="8229600" cy="1143000"/>
          </a:xfrm>
        </p:spPr>
        <p:txBody>
          <a:bodyPr/>
          <a:lstStyle/>
          <a:p>
            <a:pPr marL="484632" eaLnBrk="1" fontAlgn="auto" hangingPunct="1">
              <a:spcAft>
                <a:spcPts val="0"/>
              </a:spcAft>
              <a:defRPr/>
            </a:pPr>
            <a:r>
              <a:rPr lang="en-GB" smtClean="0">
                <a:solidFill>
                  <a:schemeClr val="accent1">
                    <a:tint val="83000"/>
                    <a:satMod val="150000"/>
                  </a:schemeClr>
                </a:solidFill>
              </a:rPr>
              <a:t>FAMOUS GREEKS</a:t>
            </a:r>
            <a:endParaRPr lang="en-GB">
              <a:solidFill>
                <a:schemeClr val="accent1">
                  <a:tint val="83000"/>
                  <a:satMod val="150000"/>
                </a:schemeClr>
              </a:solidFill>
            </a:endParaRPr>
          </a:p>
        </p:txBody>
      </p:sp>
      <p:sp>
        <p:nvSpPr>
          <p:cNvPr id="19458" name="Content Placeholder 2"/>
          <p:cNvSpPr>
            <a:spLocks noGrp="1"/>
          </p:cNvSpPr>
          <p:nvPr>
            <p:ph idx="1"/>
          </p:nvPr>
        </p:nvSpPr>
        <p:spPr>
          <a:xfrm>
            <a:off x="457200" y="1882775"/>
            <a:ext cx="8229600" cy="4572000"/>
          </a:xfrm>
        </p:spPr>
        <p:txBody>
          <a:bodyPr/>
          <a:lstStyle/>
          <a:p>
            <a:pPr eaLnBrk="1" hangingPunct="1">
              <a:lnSpc>
                <a:spcPct val="80000"/>
              </a:lnSpc>
            </a:pPr>
            <a:r>
              <a:rPr lang="en-GB" sz="1600" smtClean="0"/>
              <a:t>There are a lot of famous Greeks </a:t>
            </a:r>
          </a:p>
          <a:p>
            <a:pPr eaLnBrk="1" hangingPunct="1">
              <a:lnSpc>
                <a:spcPct val="80000"/>
              </a:lnSpc>
            </a:pPr>
            <a:endParaRPr lang="en-GB" sz="1600" smtClean="0"/>
          </a:p>
          <a:p>
            <a:pPr eaLnBrk="1" hangingPunct="1">
              <a:lnSpc>
                <a:spcPct val="80000"/>
              </a:lnSpc>
            </a:pPr>
            <a:r>
              <a:rPr lang="en-GB" sz="1600" smtClean="0"/>
              <a:t>Some of the most famous Ancient Greeks include: </a:t>
            </a:r>
          </a:p>
          <a:p>
            <a:pPr eaLnBrk="1" hangingPunct="1">
              <a:lnSpc>
                <a:spcPct val="80000"/>
              </a:lnSpc>
            </a:pPr>
            <a:endParaRPr lang="en-GB" sz="1600" smtClean="0"/>
          </a:p>
          <a:p>
            <a:pPr eaLnBrk="1" hangingPunct="1">
              <a:lnSpc>
                <a:spcPct val="80000"/>
              </a:lnSpc>
            </a:pPr>
            <a:r>
              <a:rPr lang="en-GB" sz="1600" smtClean="0"/>
              <a:t>1. Plato (c.429-327 BC) - He was a brilliant student of Socrates and later carried on his work. He gathered Socrates' ideas and wrote them down in a book. Plato founded the world's first university. He wrote down his teachings and people all over the world, even today, study the Greek philosophers</a:t>
            </a:r>
          </a:p>
          <a:p>
            <a:pPr eaLnBrk="1" hangingPunct="1">
              <a:lnSpc>
                <a:spcPct val="80000"/>
              </a:lnSpc>
            </a:pPr>
            <a:r>
              <a:rPr lang="en-GB" sz="1600" smtClean="0"/>
              <a:t>2. Alexander the Great</a:t>
            </a:r>
          </a:p>
          <a:p>
            <a:pPr eaLnBrk="1" hangingPunct="1">
              <a:lnSpc>
                <a:spcPct val="80000"/>
              </a:lnSpc>
            </a:pPr>
            <a:r>
              <a:rPr lang="en-GB" sz="1600" smtClean="0"/>
              <a:t>Alexander the Great was born in 356 B.C. in Pella, Macedonia, the son of Philip of Macedon, who was an excellent general and organizer. He was called 'the Great' because he conquered more lands than anyone before him and became the overall ruler of Greece. </a:t>
            </a:r>
          </a:p>
          <a:p>
            <a:pPr eaLnBrk="1" hangingPunct="1">
              <a:lnSpc>
                <a:spcPct val="80000"/>
              </a:lnSpc>
            </a:pPr>
            <a:r>
              <a:rPr lang="en-GB" sz="1600" smtClean="0"/>
              <a:t>3. Parmenides - watched an eclipse of the Moon in about 470 BC, and noticed that the Earth's shadow was curved. He worked out that if the shadow was curved, then the Earth must be round.</a:t>
            </a:r>
          </a:p>
          <a:p>
            <a:pPr eaLnBrk="1" hangingPunct="1">
              <a:lnSpc>
                <a:spcPct val="80000"/>
              </a:lnSpc>
            </a:pPr>
            <a:endParaRPr lang="en-GB" sz="1600" smtClean="0"/>
          </a:p>
          <a:p>
            <a:pPr eaLnBrk="1" hangingPunct="1">
              <a:lnSpc>
                <a:spcPct val="80000"/>
              </a:lnSpc>
            </a:pPr>
            <a:r>
              <a:rPr lang="en-GB" sz="1600" smtClean="0"/>
              <a:t>And many more !!</a:t>
            </a:r>
          </a:p>
          <a:p>
            <a:pPr eaLnBrk="1" hangingPunct="1">
              <a:lnSpc>
                <a:spcPct val="80000"/>
              </a:lnSpc>
            </a:pPr>
            <a:endParaRPr lang="en-GB" sz="1600" smtClean="0"/>
          </a:p>
          <a:p>
            <a:pPr eaLnBrk="1" hangingPunct="1">
              <a:lnSpc>
                <a:spcPct val="80000"/>
              </a:lnSpc>
            </a:pPr>
            <a:endParaRPr lang="en-GB" sz="1600" smtClean="0"/>
          </a:p>
          <a:p>
            <a:pPr eaLnBrk="1" hangingPunct="1">
              <a:lnSpc>
                <a:spcPct val="80000"/>
              </a:lnSpc>
            </a:pPr>
            <a:endParaRPr lang="en-GB" sz="1400" smtClean="0"/>
          </a:p>
          <a:p>
            <a:pPr eaLnBrk="1" hangingPunct="1">
              <a:lnSpc>
                <a:spcPct val="80000"/>
              </a:lnSpc>
            </a:pPr>
            <a:endParaRPr lang="en-GB" sz="1400" smtClean="0"/>
          </a:p>
          <a:p>
            <a:pPr eaLnBrk="1" hangingPunct="1">
              <a:lnSpc>
                <a:spcPct val="80000"/>
              </a:lnSpc>
            </a:pPr>
            <a:endParaRPr lang="en-GB" sz="1400" smtClean="0"/>
          </a:p>
        </p:txBody>
      </p:sp>
      <p:pic>
        <p:nvPicPr>
          <p:cNvPr id="19459" name="Picture 2"/>
          <p:cNvPicPr>
            <a:picLocks noChangeAspect="1" noChangeArrowheads="1"/>
          </p:cNvPicPr>
          <p:nvPr/>
        </p:nvPicPr>
        <p:blipFill>
          <a:blip r:embed="rId2"/>
          <a:srcRect/>
          <a:stretch>
            <a:fillRect/>
          </a:stretch>
        </p:blipFill>
        <p:spPr bwMode="auto">
          <a:xfrm>
            <a:off x="5867400" y="476250"/>
            <a:ext cx="1133475" cy="1560513"/>
          </a:xfrm>
          <a:prstGeom prst="rect">
            <a:avLst/>
          </a:prstGeom>
          <a:noFill/>
          <a:ln w="9525">
            <a:noFill/>
            <a:miter lim="800000"/>
            <a:headEnd/>
            <a:tailEnd/>
          </a:ln>
        </p:spPr>
      </p:pic>
      <p:pic>
        <p:nvPicPr>
          <p:cNvPr id="19460" name="Picture 3"/>
          <p:cNvPicPr>
            <a:picLocks noChangeAspect="1" noChangeArrowheads="1"/>
          </p:cNvPicPr>
          <p:nvPr/>
        </p:nvPicPr>
        <p:blipFill>
          <a:blip r:embed="rId3"/>
          <a:srcRect/>
          <a:stretch>
            <a:fillRect/>
          </a:stretch>
        </p:blipFill>
        <p:spPr bwMode="auto">
          <a:xfrm>
            <a:off x="7380288" y="620713"/>
            <a:ext cx="1163637" cy="151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8" y="194469"/>
            <a:ext cx="8229600" cy="1399032"/>
          </a:xfrm>
        </p:spPr>
        <p:txBody>
          <a:bodyPr/>
          <a:lstStyle/>
          <a:p>
            <a:pPr marL="484632" eaLnBrk="1" fontAlgn="auto" hangingPunct="1">
              <a:spcAft>
                <a:spcPts val="0"/>
              </a:spcAft>
              <a:defRPr/>
            </a:pPr>
            <a:r>
              <a:rPr lang="en-GB" dirty="0" smtClean="0">
                <a:solidFill>
                  <a:schemeClr val="accent1">
                    <a:tint val="83000"/>
                    <a:satMod val="150000"/>
                  </a:schemeClr>
                </a:solidFill>
              </a:rPr>
              <a:t>GREEK GODS</a:t>
            </a:r>
            <a:endParaRPr lang="en-GB" dirty="0">
              <a:solidFill>
                <a:schemeClr val="accent1">
                  <a:tint val="83000"/>
                  <a:satMod val="150000"/>
                </a:schemeClr>
              </a:solidFill>
            </a:endParaRPr>
          </a:p>
        </p:txBody>
      </p:sp>
      <p:sp>
        <p:nvSpPr>
          <p:cNvPr id="20482" name="Content Placeholder 2"/>
          <p:cNvSpPr>
            <a:spLocks noGrp="1"/>
          </p:cNvSpPr>
          <p:nvPr>
            <p:ph idx="1"/>
          </p:nvPr>
        </p:nvSpPr>
        <p:spPr>
          <a:xfrm>
            <a:off x="468313" y="1196975"/>
            <a:ext cx="8229600" cy="4525963"/>
          </a:xfrm>
        </p:spPr>
        <p:txBody>
          <a:bodyPr/>
          <a:lstStyle/>
          <a:p>
            <a:pPr eaLnBrk="1" hangingPunct="1">
              <a:lnSpc>
                <a:spcPct val="80000"/>
              </a:lnSpc>
            </a:pPr>
            <a:r>
              <a:rPr lang="en-GB" sz="1400" smtClean="0"/>
              <a:t>Ancient Greece had a lot of Gods!!! Each God was for a different thing! They might have a door god or even a bathroom god!! Here are some of the Gods!!</a:t>
            </a:r>
          </a:p>
          <a:p>
            <a:pPr eaLnBrk="1" hangingPunct="1">
              <a:lnSpc>
                <a:spcPct val="80000"/>
              </a:lnSpc>
            </a:pPr>
            <a:endParaRPr lang="en-GB" sz="1400" smtClean="0"/>
          </a:p>
          <a:p>
            <a:pPr eaLnBrk="1" hangingPunct="1">
              <a:lnSpc>
                <a:spcPct val="80000"/>
              </a:lnSpc>
            </a:pPr>
            <a:r>
              <a:rPr lang="en-GB" sz="1400" smtClean="0"/>
              <a:t>1. Wife of Hephaestus. Goddess of love, desire and beauty. Aphrodite rises from the foam of the waves of the sea, enchanting anyone who sees her and inciting feelings of love where ever she goes.</a:t>
            </a:r>
          </a:p>
          <a:p>
            <a:pPr eaLnBrk="1" hangingPunct="1">
              <a:lnSpc>
                <a:spcPct val="80000"/>
              </a:lnSpc>
            </a:pPr>
            <a:r>
              <a:rPr lang="en-GB" sz="1400" smtClean="0"/>
              <a:t>The myrtle is her tree. The dove, the swan, and the sparrow her birds. </a:t>
            </a:r>
          </a:p>
          <a:p>
            <a:pPr eaLnBrk="1" hangingPunct="1">
              <a:lnSpc>
                <a:spcPct val="80000"/>
              </a:lnSpc>
            </a:pPr>
            <a:endParaRPr lang="en-GB" sz="1400" smtClean="0"/>
          </a:p>
          <a:p>
            <a:pPr eaLnBrk="1" hangingPunct="1">
              <a:lnSpc>
                <a:spcPct val="80000"/>
              </a:lnSpc>
            </a:pPr>
            <a:r>
              <a:rPr lang="en-GB" sz="1400" smtClean="0"/>
              <a:t>2. Hera</a:t>
            </a:r>
          </a:p>
          <a:p>
            <a:pPr eaLnBrk="1" hangingPunct="1">
              <a:lnSpc>
                <a:spcPct val="80000"/>
              </a:lnSpc>
            </a:pPr>
            <a:r>
              <a:rPr lang="en-GB" sz="1400" smtClean="0"/>
              <a:t>Married to Zeus. Hera is the goddess of marriage. Her sacred animals are the cow and the peacock.</a:t>
            </a:r>
          </a:p>
          <a:p>
            <a:pPr eaLnBrk="1" hangingPunct="1">
              <a:lnSpc>
                <a:spcPct val="80000"/>
              </a:lnSpc>
            </a:pPr>
            <a:r>
              <a:rPr lang="en-GB" sz="1400" smtClean="0"/>
              <a:t>Symbol or Attribute: The peacock </a:t>
            </a:r>
          </a:p>
          <a:p>
            <a:pPr eaLnBrk="1" hangingPunct="1">
              <a:lnSpc>
                <a:spcPct val="80000"/>
              </a:lnSpc>
            </a:pPr>
            <a:endParaRPr lang="en-GB" sz="1400" smtClean="0"/>
          </a:p>
          <a:p>
            <a:pPr eaLnBrk="1" hangingPunct="1">
              <a:lnSpc>
                <a:spcPct val="80000"/>
              </a:lnSpc>
            </a:pPr>
            <a:r>
              <a:rPr lang="en-GB" sz="1400" smtClean="0"/>
              <a:t>3. Poseidon </a:t>
            </a:r>
          </a:p>
          <a:p>
            <a:pPr eaLnBrk="1" hangingPunct="1">
              <a:lnSpc>
                <a:spcPct val="80000"/>
              </a:lnSpc>
            </a:pPr>
            <a:r>
              <a:rPr lang="en-GB" sz="1400" smtClean="0"/>
              <a:t>Brother of Zeus. The God of the sea and worshiped by seamen. He married Amphitrite. His weapon is a trident, which can shake the earth, and shatter any object. He is second most powerful god.</a:t>
            </a:r>
          </a:p>
          <a:p>
            <a:pPr eaLnBrk="1" hangingPunct="1">
              <a:lnSpc>
                <a:spcPct val="80000"/>
              </a:lnSpc>
            </a:pPr>
            <a:r>
              <a:rPr lang="en-GB" sz="1400" smtClean="0"/>
              <a:t>Symbol or Attribute: Three-pronged trident </a:t>
            </a:r>
          </a:p>
          <a:p>
            <a:pPr eaLnBrk="1" hangingPunct="1">
              <a:lnSpc>
                <a:spcPct val="80000"/>
              </a:lnSpc>
            </a:pPr>
            <a:endParaRPr lang="en-GB" sz="1400" smtClean="0"/>
          </a:p>
          <a:p>
            <a:pPr eaLnBrk="1" hangingPunct="1">
              <a:lnSpc>
                <a:spcPct val="80000"/>
              </a:lnSpc>
            </a:pPr>
            <a:endParaRPr lang="en-GB" sz="1400" smtClean="0"/>
          </a:p>
          <a:p>
            <a:pPr eaLnBrk="1" hangingPunct="1">
              <a:lnSpc>
                <a:spcPct val="80000"/>
              </a:lnSpc>
            </a:pPr>
            <a:endParaRPr lang="en-GB" sz="1400" smtClean="0"/>
          </a:p>
          <a:p>
            <a:pPr eaLnBrk="1" hangingPunct="1">
              <a:lnSpc>
                <a:spcPct val="80000"/>
              </a:lnSpc>
            </a:pPr>
            <a:endParaRPr lang="en-GB" sz="1400" smtClean="0"/>
          </a:p>
        </p:txBody>
      </p:sp>
      <p:pic>
        <p:nvPicPr>
          <p:cNvPr id="20483" name="Picture 2"/>
          <p:cNvPicPr>
            <a:picLocks noChangeAspect="1" noChangeArrowheads="1"/>
          </p:cNvPicPr>
          <p:nvPr/>
        </p:nvPicPr>
        <p:blipFill>
          <a:blip r:embed="rId2"/>
          <a:srcRect/>
          <a:stretch>
            <a:fillRect/>
          </a:stretch>
        </p:blipFill>
        <p:spPr bwMode="auto">
          <a:xfrm>
            <a:off x="8191500" y="2619375"/>
            <a:ext cx="893763" cy="1241425"/>
          </a:xfrm>
          <a:prstGeom prst="rect">
            <a:avLst/>
          </a:prstGeom>
          <a:noFill/>
          <a:ln w="9525">
            <a:noFill/>
            <a:miter lim="800000"/>
            <a:headEnd/>
            <a:tailEnd/>
          </a:ln>
        </p:spPr>
      </p:pic>
      <p:pic>
        <p:nvPicPr>
          <p:cNvPr id="20484" name="Picture 3"/>
          <p:cNvPicPr>
            <a:picLocks noChangeAspect="1" noChangeArrowheads="1"/>
          </p:cNvPicPr>
          <p:nvPr/>
        </p:nvPicPr>
        <p:blipFill>
          <a:blip r:embed="rId3"/>
          <a:srcRect/>
          <a:stretch>
            <a:fillRect/>
          </a:stretch>
        </p:blipFill>
        <p:spPr bwMode="auto">
          <a:xfrm>
            <a:off x="5724525" y="5373688"/>
            <a:ext cx="1871663" cy="140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GB" dirty="0" smtClean="0">
                <a:solidFill>
                  <a:schemeClr val="accent1">
                    <a:tint val="83000"/>
                    <a:satMod val="150000"/>
                  </a:schemeClr>
                </a:solidFill>
              </a:rPr>
              <a:t>GREECE IN TROUBLE ???</a:t>
            </a:r>
            <a:br>
              <a:rPr lang="en-GB" dirty="0" smtClean="0">
                <a:solidFill>
                  <a:schemeClr val="accent1">
                    <a:tint val="83000"/>
                    <a:satMod val="150000"/>
                  </a:schemeClr>
                </a:solidFill>
              </a:rPr>
            </a:br>
            <a:endParaRPr lang="en-GB" dirty="0">
              <a:solidFill>
                <a:schemeClr val="accent1">
                  <a:tint val="83000"/>
                  <a:satMod val="150000"/>
                </a:schemeClr>
              </a:solidFill>
            </a:endParaRPr>
          </a:p>
        </p:txBody>
      </p:sp>
      <p:sp>
        <p:nvSpPr>
          <p:cNvPr id="21506" name="Content Placeholder 2"/>
          <p:cNvSpPr>
            <a:spLocks noGrp="1"/>
          </p:cNvSpPr>
          <p:nvPr>
            <p:ph idx="1"/>
          </p:nvPr>
        </p:nvSpPr>
        <p:spPr>
          <a:xfrm>
            <a:off x="457200" y="1882775"/>
            <a:ext cx="8229600" cy="4572000"/>
          </a:xfrm>
        </p:spPr>
        <p:txBody>
          <a:bodyPr/>
          <a:lstStyle/>
          <a:p>
            <a:pPr eaLnBrk="1" hangingPunct="1">
              <a:lnSpc>
                <a:spcPct val="80000"/>
              </a:lnSpc>
            </a:pPr>
            <a:r>
              <a:rPr lang="en-GB" sz="1200" smtClean="0"/>
              <a:t>Greece is in trouble because it took on too much debt.</a:t>
            </a:r>
          </a:p>
          <a:p>
            <a:pPr eaLnBrk="1" hangingPunct="1">
              <a:lnSpc>
                <a:spcPct val="80000"/>
              </a:lnSpc>
            </a:pPr>
            <a:endParaRPr lang="en-GB" sz="1200" smtClean="0"/>
          </a:p>
          <a:p>
            <a:pPr eaLnBrk="1" hangingPunct="1">
              <a:lnSpc>
                <a:spcPct val="80000"/>
              </a:lnSpc>
            </a:pPr>
            <a:r>
              <a:rPr lang="en-GB" sz="1200" smtClean="0"/>
              <a:t>But other countries have agreed to help Greece by lending the country more than 130-billion euros. Euros (€) are the units of money used in 17 countries in Europe including Greece, France and Germany.</a:t>
            </a:r>
          </a:p>
          <a:p>
            <a:pPr eaLnBrk="1" hangingPunct="1">
              <a:lnSpc>
                <a:spcPct val="80000"/>
              </a:lnSpc>
            </a:pPr>
            <a:endParaRPr lang="en-GB" sz="1200" smtClean="0"/>
          </a:p>
          <a:p>
            <a:pPr eaLnBrk="1" hangingPunct="1">
              <a:lnSpc>
                <a:spcPct val="80000"/>
              </a:lnSpc>
            </a:pPr>
            <a:r>
              <a:rPr lang="en-GB" sz="1200" smtClean="0"/>
              <a:t>The countries that have agreed to bail Greece out of its money problems are demanding something in return. They are insisting that the government of Greece spend less.</a:t>
            </a:r>
          </a:p>
          <a:p>
            <a:pPr eaLnBrk="1" hangingPunct="1">
              <a:lnSpc>
                <a:spcPct val="80000"/>
              </a:lnSpc>
            </a:pPr>
            <a:endParaRPr lang="en-GB" sz="1200" smtClean="0"/>
          </a:p>
          <a:p>
            <a:pPr eaLnBrk="1" hangingPunct="1">
              <a:lnSpc>
                <a:spcPct val="80000"/>
              </a:lnSpc>
            </a:pPr>
            <a:r>
              <a:rPr lang="en-GB" sz="1200" smtClean="0"/>
              <a:t>For example, Greece must pay its workers less. It must also reduce the amount of money paid to workers once they retire.</a:t>
            </a:r>
          </a:p>
          <a:p>
            <a:pPr eaLnBrk="1" hangingPunct="1">
              <a:lnSpc>
                <a:spcPct val="80000"/>
              </a:lnSpc>
            </a:pPr>
            <a:endParaRPr lang="en-GB" sz="1200" smtClean="0"/>
          </a:p>
          <a:p>
            <a:pPr eaLnBrk="1" hangingPunct="1">
              <a:lnSpc>
                <a:spcPct val="80000"/>
              </a:lnSpc>
            </a:pPr>
            <a:r>
              <a:rPr lang="en-GB" sz="1200" smtClean="0"/>
              <a:t>These cuts to spending that will affect the people of Greece are called “austerity measures.”</a:t>
            </a:r>
          </a:p>
          <a:p>
            <a:pPr eaLnBrk="1" hangingPunct="1">
              <a:lnSpc>
                <a:spcPct val="80000"/>
              </a:lnSpc>
            </a:pPr>
            <a:endParaRPr lang="en-GB" sz="1200" smtClean="0"/>
          </a:p>
          <a:p>
            <a:pPr eaLnBrk="1" hangingPunct="1">
              <a:lnSpc>
                <a:spcPct val="80000"/>
              </a:lnSpc>
            </a:pPr>
            <a:r>
              <a:rPr lang="en-GB" sz="1200" smtClean="0"/>
              <a:t>If the plan goes ahead, the austerity measures will also reduce, or cut, the amount of money spent on health care and education. This will have an effect on hospitals and schools in Greece.</a:t>
            </a:r>
          </a:p>
          <a:p>
            <a:pPr eaLnBrk="1" hangingPunct="1">
              <a:lnSpc>
                <a:spcPct val="80000"/>
              </a:lnSpc>
            </a:pPr>
            <a:endParaRPr lang="en-GB" sz="1200" smtClean="0"/>
          </a:p>
          <a:p>
            <a:pPr eaLnBrk="1" hangingPunct="1">
              <a:lnSpc>
                <a:spcPct val="80000"/>
              </a:lnSpc>
            </a:pPr>
            <a:r>
              <a:rPr lang="en-GB" sz="1200" smtClean="0"/>
              <a:t>Spending on the military to defend the country will also be cut, along with special payments to families that have at least three children.</a:t>
            </a:r>
          </a:p>
          <a:p>
            <a:pPr eaLnBrk="1" hangingPunct="1">
              <a:lnSpc>
                <a:spcPct val="80000"/>
              </a:lnSpc>
            </a:pPr>
            <a:endParaRPr lang="en-GB" sz="1200" smtClean="0"/>
          </a:p>
          <a:p>
            <a:pPr eaLnBrk="1" hangingPunct="1">
              <a:lnSpc>
                <a:spcPct val="80000"/>
              </a:lnSpc>
            </a:pPr>
            <a:r>
              <a:rPr lang="en-GB" sz="1200" smtClean="0"/>
              <a:t>Many Greeks are not happy about the planned spending cuts which will add up to more than three billion euros. Thousands have been protesting by marching in the streets of several cities in Greece.</a:t>
            </a:r>
          </a:p>
          <a:p>
            <a:pPr eaLnBrk="1" hangingPunct="1">
              <a:lnSpc>
                <a:spcPct val="80000"/>
              </a:lnSpc>
            </a:pPr>
            <a:endParaRPr lang="en-GB" sz="1200" smtClean="0"/>
          </a:p>
          <a:p>
            <a:pPr eaLnBrk="1" hangingPunct="1">
              <a:lnSpc>
                <a:spcPct val="80000"/>
              </a:lnSpc>
            </a:pPr>
            <a:endParaRPr lang="en-GB" sz="1200" smtClean="0"/>
          </a:p>
        </p:txBody>
      </p:sp>
      <p:pic>
        <p:nvPicPr>
          <p:cNvPr id="21507" name="Picture 2"/>
          <p:cNvPicPr>
            <a:picLocks noChangeAspect="1" noChangeArrowheads="1"/>
          </p:cNvPicPr>
          <p:nvPr/>
        </p:nvPicPr>
        <p:blipFill>
          <a:blip r:embed="rId2"/>
          <a:srcRect/>
          <a:stretch>
            <a:fillRect/>
          </a:stretch>
        </p:blipFill>
        <p:spPr bwMode="auto">
          <a:xfrm>
            <a:off x="6011863" y="1196975"/>
            <a:ext cx="1598612" cy="10795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3033</TotalTime>
  <Words>1371</Words>
  <Application>Microsoft Office PowerPoint</Application>
  <PresentationFormat>On-screen Show (4:3)</PresentationFormat>
  <Paragraphs>68</Paragraphs>
  <Slides>12</Slides>
  <Notes>0</Notes>
  <HiddenSlides>0</HiddenSlides>
  <MMClips>0</MMClips>
  <ScaleCrop>false</ScaleCrop>
  <HeadingPairs>
    <vt:vector size="6" baseType="variant">
      <vt:variant>
        <vt:lpstr>Fonts Used</vt:lpstr>
      </vt:variant>
      <vt:variant>
        <vt:i4>6</vt:i4>
      </vt:variant>
      <vt:variant>
        <vt:lpstr>Design Template</vt:lpstr>
      </vt:variant>
      <vt:variant>
        <vt:i4>7</vt:i4>
      </vt:variant>
      <vt:variant>
        <vt:lpstr>Slide Titles</vt:lpstr>
      </vt:variant>
      <vt:variant>
        <vt:i4>12</vt:i4>
      </vt:variant>
    </vt:vector>
  </HeadingPairs>
  <TitlesOfParts>
    <vt:vector size="25" baseType="lpstr">
      <vt:lpstr>Arial</vt:lpstr>
      <vt:lpstr>Century Gothic</vt:lpstr>
      <vt:lpstr>Wingdings 2</vt:lpstr>
      <vt:lpstr>Verdana</vt:lpstr>
      <vt:lpstr>Calibri</vt:lpstr>
      <vt:lpstr>Wingdings</vt:lpstr>
      <vt:lpstr>Verve</vt:lpstr>
      <vt:lpstr>Verve</vt:lpstr>
      <vt:lpstr>Verve</vt:lpstr>
      <vt:lpstr>Verve</vt:lpstr>
      <vt:lpstr>Verve</vt:lpstr>
      <vt:lpstr>Verve</vt:lpstr>
      <vt:lpstr>Verve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Greece</dc:title>
  <dc:creator>user3</dc:creator>
  <cp:lastModifiedBy>ADMIN</cp:lastModifiedBy>
  <cp:revision>27</cp:revision>
  <dcterms:created xsi:type="dcterms:W3CDTF">2012-12-18T11:34:31Z</dcterms:created>
  <dcterms:modified xsi:type="dcterms:W3CDTF">2013-05-05T23:01:59Z</dcterms:modified>
</cp:coreProperties>
</file>