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0" r:id="rId2"/>
    <p:sldId id="263" r:id="rId3"/>
    <p:sldId id="256" r:id="rId4"/>
    <p:sldId id="257" r:id="rId5"/>
    <p:sldId id="258" r:id="rId6"/>
    <p:sldId id="259" r:id="rId7"/>
    <p:sldId id="261" r:id="rId8"/>
    <p:sldId id="262"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532" autoAdjust="0"/>
  </p:normalViewPr>
  <p:slideViewPr>
    <p:cSldViewPr>
      <p:cViewPr varScale="1">
        <p:scale>
          <a:sx n="75" d="100"/>
          <a:sy n="75" d="100"/>
        </p:scale>
        <p:origin x="-366"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9AD55156-CE18-4CC8-8968-7A034EC18800}" type="datetimeFigureOut">
              <a:rPr lang="en-GB"/>
              <a:pPr>
                <a:defRPr/>
              </a:pPr>
              <a:t>14/03/2013</a:t>
            </a:fld>
            <a:endParaRPr lang="en-GB"/>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GB"/>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6BB0A468-705B-48D5-AEA1-0ACA9B197E4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033CA48-712F-479E-A060-50C19D3BD713}" type="datetimeFigureOut">
              <a:rPr lang="en-GB"/>
              <a:pPr>
                <a:defRPr/>
              </a:pPr>
              <a:t>14/03/2013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218644C-7FC8-4769-A523-D9315B7CBC4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B2E971-1632-4175-96AC-BF8D9C9B1F7B}" type="datetimeFigureOut">
              <a:rPr lang="en-GB"/>
              <a:pPr>
                <a:defRPr/>
              </a:pPr>
              <a:t>14/03/2013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DA47E62-BD7D-4C11-B382-7E65FD8EC5B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EB5AD3C8-5C96-499B-A638-888FF8CD8E4C}" type="datetimeFigureOut">
              <a:rPr lang="en-GB"/>
              <a:pPr>
                <a:defRPr/>
              </a:pPr>
              <a:t>14/03/2013</a:t>
            </a:fld>
            <a:endParaRPr lang="en-GB"/>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5ED96F-B68D-4548-927D-B128B2C17D5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F6AB639E-947C-43B0-A878-9D968DDD8CDB}" type="datetimeFigureOut">
              <a:rPr lang="en-GB"/>
              <a:pPr>
                <a:defRPr/>
              </a:pPr>
              <a:t>14/03/2013</a:t>
            </a:fld>
            <a:endParaRPr lang="en-GB"/>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BC78A941-F5B3-4A81-91D8-BB78D96607C6}"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A5F1FE5-CB0A-4F95-934A-146FBDC59FA3}" type="datetimeFigureOut">
              <a:rPr lang="en-GB"/>
              <a:pPr>
                <a:defRPr/>
              </a:pPr>
              <a:t>14/03/2013</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010EDA78-1541-4170-8540-61A57296895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D494D2B6-E0BD-493D-B247-AA048F737911}" type="datetimeFigureOut">
              <a:rPr lang="en-GB"/>
              <a:pPr>
                <a:defRPr/>
              </a:pPr>
              <a:t>14/03/2013</a:t>
            </a:fld>
            <a:endParaRPr lang="en-GB"/>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4C0ABACC-FB09-456F-A451-4BF42E9D0DC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8C03595-9635-4ECD-9776-ADF161465295}" type="datetimeFigureOut">
              <a:rPr lang="en-GB"/>
              <a:pPr>
                <a:defRPr/>
              </a:pPr>
              <a:t>14/03/2013</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674B634C-93CD-4DF3-B17B-CE18BFD7CC2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97AE29F-07DB-4B3D-8115-E439A7E2FF73}" type="datetimeFigureOut">
              <a:rPr lang="en-GB"/>
              <a:pPr>
                <a:defRPr/>
              </a:pPr>
              <a:t>14/03/2013</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BFDE2017-E0BF-4CCB-B93B-1104D0A16F4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46AFD33C-A5F2-436A-B438-F7DDDB3EBDAF}" type="datetimeFigureOut">
              <a:rPr lang="en-GB"/>
              <a:pPr>
                <a:defRPr/>
              </a:pPr>
              <a:t>14/03/2013</a:t>
            </a:fld>
            <a:endParaRPr lang="en-GB"/>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8E248C72-CC2F-4ABF-B0A8-5E5850317FA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63DFE31A-A3A4-4190-9BFB-D6B72ED3E815}" type="datetimeFigureOut">
              <a:rPr lang="en-GB"/>
              <a:pPr>
                <a:defRPr/>
              </a:pPr>
              <a:t>14/03/2013</a:t>
            </a:fld>
            <a:endParaRPr lang="en-GB"/>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FF0F46E7-3564-48F6-BC83-88755747B100}"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9256B456-6504-41C5-BC54-A744F467C87C}" type="datetimeFigureOut">
              <a:rPr lang="en-GB"/>
              <a:pPr>
                <a:defRPr/>
              </a:pPr>
              <a:t>14/03/2013</a:t>
            </a:fld>
            <a:endParaRPr lang="en-GB"/>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GB"/>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5C95D198-3670-4B50-A8CA-93AB73CCEEC7}"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3" r:id="rId4"/>
    <p:sldLayoutId id="2147483747" r:id="rId5"/>
    <p:sldLayoutId id="2147483742" r:id="rId6"/>
    <p:sldLayoutId id="2147483741" r:id="rId7"/>
    <p:sldLayoutId id="2147483748" r:id="rId8"/>
    <p:sldLayoutId id="2147483749" r:id="rId9"/>
    <p:sldLayoutId id="2147483740" r:id="rId10"/>
    <p:sldLayoutId id="2147483739"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1298575" y="174625"/>
            <a:ext cx="6048375" cy="6518275"/>
          </a:xfrm>
          <a:prstGeom prst="rect">
            <a:avLst/>
          </a:prstGeom>
          <a:noFill/>
          <a:ln w="9525">
            <a:noFill/>
            <a:miter lim="800000"/>
            <a:headEnd/>
            <a:tailEnd/>
          </a:ln>
        </p:spPr>
      </p:pic>
      <p:sp>
        <p:nvSpPr>
          <p:cNvPr id="2" name="Title 1"/>
          <p:cNvSpPr>
            <a:spLocks noGrp="1"/>
          </p:cNvSpPr>
          <p:nvPr>
            <p:ph type="title"/>
          </p:nvPr>
        </p:nvSpPr>
        <p:spPr>
          <a:xfrm>
            <a:off x="827584" y="174721"/>
            <a:ext cx="7315200" cy="1154097"/>
          </a:xfrm>
        </p:spPr>
        <p:txBody>
          <a:bodyPr/>
          <a:lstStyle/>
          <a:p>
            <a:pPr marL="484632" eaLnBrk="1" fontAlgn="auto" hangingPunct="1">
              <a:spcAft>
                <a:spcPts val="0"/>
              </a:spcAft>
              <a:defRPr/>
            </a:pPr>
            <a:r>
              <a:rPr lang="en-GB" dirty="0" smtClean="0">
                <a:solidFill>
                  <a:schemeClr val="accent1">
                    <a:tint val="83000"/>
                    <a:satMod val="150000"/>
                  </a:schemeClr>
                </a:solidFill>
              </a:rPr>
              <a:t>Lithuania </a:t>
            </a:r>
            <a:r>
              <a:rPr lang="en-GB" dirty="0" smtClean="0">
                <a:solidFill>
                  <a:schemeClr val="accent1">
                    <a:tint val="83000"/>
                    <a:satMod val="150000"/>
                  </a:schemeClr>
                </a:solidFill>
                <a:sym typeface="Wingdings" pitchFamily="2" charset="2"/>
              </a:rPr>
              <a:t></a:t>
            </a:r>
            <a:endParaRPr lang="en-GB" dirty="0">
              <a:solidFill>
                <a:schemeClr val="accent1">
                  <a:tint val="83000"/>
                  <a:satMod val="150000"/>
                </a:schemeClr>
              </a:solidFill>
            </a:endParaRPr>
          </a:p>
        </p:txBody>
      </p:sp>
      <p:sp>
        <p:nvSpPr>
          <p:cNvPr id="3" name="Content Placeholder 2"/>
          <p:cNvSpPr>
            <a:spLocks noGrp="1"/>
          </p:cNvSpPr>
          <p:nvPr>
            <p:ph idx="1"/>
          </p:nvPr>
        </p:nvSpPr>
        <p:spPr>
          <a:xfrm>
            <a:off x="107950" y="1600200"/>
            <a:ext cx="8578850" cy="4525963"/>
          </a:xfrm>
        </p:spPr>
        <p:txBody>
          <a:bodyPr>
            <a:normAutofit/>
          </a:bodyPr>
          <a:lstStyle/>
          <a:p>
            <a:pPr marL="448056" indent="-384048" eaLnBrk="1" fontAlgn="auto" hangingPunct="1">
              <a:spcAft>
                <a:spcPts val="0"/>
              </a:spcAft>
              <a:buFont typeface="Wingdings 2"/>
              <a:buChar char=""/>
              <a:defRPr/>
            </a:pPr>
            <a:endParaRPr lang="en-GB" dirty="0" smtClean="0"/>
          </a:p>
          <a:p>
            <a:pPr marL="0" indent="0" eaLnBrk="1" fontAlgn="auto" hangingPunct="1">
              <a:spcAft>
                <a:spcPts val="0"/>
              </a:spcAft>
              <a:buFont typeface="Wingdings 2"/>
              <a:buNone/>
              <a:defRPr/>
            </a:pPr>
            <a:endParaRPr lang="en-GB" dirty="0"/>
          </a:p>
          <a:p>
            <a:pPr marL="448056" indent="-384048" eaLnBrk="1" fontAlgn="auto" hangingPunct="1">
              <a:spcAft>
                <a:spcPts val="0"/>
              </a:spcAft>
              <a:buFont typeface="Wingdings 2"/>
              <a:buChar char=""/>
              <a:defRPr/>
            </a:pPr>
            <a:endParaRPr lang="en-GB" dirty="0" smtClean="0"/>
          </a:p>
          <a:p>
            <a:pPr marL="0" indent="0" eaLnBrk="1" fontAlgn="auto" hangingPunct="1">
              <a:spcAft>
                <a:spcPts val="0"/>
              </a:spcAft>
              <a:buFont typeface="Wingdings 2"/>
              <a:buNone/>
              <a:defRPr/>
            </a:pPr>
            <a:endParaRPr lang="en-GB" dirty="0"/>
          </a:p>
          <a:p>
            <a:pPr marL="448056" indent="-384048" eaLnBrk="1" fontAlgn="auto" hangingPunct="1">
              <a:spcAft>
                <a:spcPts val="0"/>
              </a:spcAft>
              <a:buFont typeface="Wingdings 2"/>
              <a:buChar char=""/>
              <a:defRPr/>
            </a:pPr>
            <a:endParaRPr lang="en-GB" dirty="0" smtClean="0"/>
          </a:p>
          <a:p>
            <a:pPr marL="0" indent="0" eaLnBrk="1" fontAlgn="auto" hangingPunct="1">
              <a:spcAft>
                <a:spcPts val="0"/>
              </a:spcAft>
              <a:buFont typeface="Wingdings 2"/>
              <a:buNone/>
              <a:defRPr/>
            </a:pPr>
            <a:endParaRPr lang="en-GB" dirty="0"/>
          </a:p>
          <a:p>
            <a:pPr marL="0" indent="0" eaLnBrk="1" fontAlgn="auto" hangingPunct="1">
              <a:spcAft>
                <a:spcPts val="0"/>
              </a:spcAft>
              <a:buFont typeface="Wingdings 2"/>
              <a:buNone/>
              <a:defRPr/>
            </a:pPr>
            <a:r>
              <a:rPr lang="en-GB" dirty="0" smtClean="0">
                <a:solidFill>
                  <a:srgbClr val="FF0000"/>
                </a:solidFill>
              </a:rPr>
              <a:t>By Ernesta Laureckyte! </a:t>
            </a:r>
            <a:r>
              <a:rPr lang="en-GB" dirty="0" smtClean="0">
                <a:solidFill>
                  <a:srgbClr val="FF0000"/>
                </a:solidFill>
                <a:sym typeface="Wingdings" pitchFamily="2" charset="2"/>
              </a:rPr>
              <a:t></a:t>
            </a:r>
            <a:endParaRPr lang="en-GB"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marL="484632" eaLnBrk="1" fontAlgn="auto" hangingPunct="1">
              <a:spcAft>
                <a:spcPts val="0"/>
              </a:spcAft>
              <a:defRPr/>
            </a:pPr>
            <a:r>
              <a:rPr lang="en-GB" dirty="0" smtClean="0">
                <a:solidFill>
                  <a:schemeClr val="accent1">
                    <a:tint val="83000"/>
                    <a:satMod val="150000"/>
                  </a:schemeClr>
                </a:solidFill>
              </a:rPr>
              <a:t>Sports </a:t>
            </a:r>
            <a:r>
              <a:rPr lang="en-GB" dirty="0" smtClean="0">
                <a:solidFill>
                  <a:schemeClr val="accent1">
                    <a:tint val="83000"/>
                    <a:satMod val="150000"/>
                  </a:schemeClr>
                </a:solidFill>
                <a:sym typeface="Wingdings" pitchFamily="2" charset="2"/>
              </a:rPr>
              <a:t></a:t>
            </a:r>
            <a:endParaRPr lang="en-GB" dirty="0">
              <a:solidFill>
                <a:schemeClr val="accent1">
                  <a:tint val="83000"/>
                  <a:satMod val="150000"/>
                </a:schemeClr>
              </a:solidFill>
            </a:endParaRPr>
          </a:p>
        </p:txBody>
      </p:sp>
      <p:sp>
        <p:nvSpPr>
          <p:cNvPr id="22530" name="Content Placeholder 2"/>
          <p:cNvSpPr>
            <a:spLocks noGrp="1"/>
          </p:cNvSpPr>
          <p:nvPr>
            <p:ph idx="1"/>
          </p:nvPr>
        </p:nvSpPr>
        <p:spPr>
          <a:xfrm>
            <a:off x="457200" y="1882775"/>
            <a:ext cx="8229600" cy="4572000"/>
          </a:xfrm>
        </p:spPr>
        <p:txBody>
          <a:bodyPr/>
          <a:lstStyle/>
          <a:p>
            <a:pPr marL="0" indent="0" eaLnBrk="1" hangingPunct="1">
              <a:buFont typeface="Wingdings 2" pitchFamily="18" charset="2"/>
              <a:buNone/>
            </a:pPr>
            <a:r>
              <a:rPr lang="en-GB" smtClean="0"/>
              <a:t>Basketball is one of the biggest sports in Lithuania it is very popular.</a:t>
            </a:r>
          </a:p>
          <a:p>
            <a:pPr marL="0" indent="0" eaLnBrk="1" hangingPunct="1">
              <a:buFont typeface="Wingdings 2" pitchFamily="18" charset="2"/>
              <a:buNone/>
            </a:pPr>
            <a:r>
              <a:rPr lang="en-GB" smtClean="0"/>
              <a:t>Motoball is another popular sport people go on motor bikes and there is a football and the start driven around and kicking the ball with one foot and the goalkeeper doesn’t doesn’t stay on a motor bike.</a:t>
            </a:r>
          </a:p>
        </p:txBody>
      </p:sp>
      <p:pic>
        <p:nvPicPr>
          <p:cNvPr id="22531" name="Picture 2"/>
          <p:cNvPicPr>
            <a:picLocks noChangeAspect="1" noChangeArrowheads="1"/>
          </p:cNvPicPr>
          <p:nvPr/>
        </p:nvPicPr>
        <p:blipFill>
          <a:blip r:embed="rId2"/>
          <a:srcRect/>
          <a:stretch>
            <a:fillRect/>
          </a:stretch>
        </p:blipFill>
        <p:spPr bwMode="auto">
          <a:xfrm>
            <a:off x="5830888" y="0"/>
            <a:ext cx="3313112" cy="2008188"/>
          </a:xfrm>
          <a:prstGeom prst="rect">
            <a:avLst/>
          </a:prstGeom>
          <a:noFill/>
          <a:ln w="9525">
            <a:noFill/>
            <a:miter lim="800000"/>
            <a:headEnd/>
            <a:tailEnd/>
          </a:ln>
        </p:spPr>
      </p:pic>
      <p:pic>
        <p:nvPicPr>
          <p:cNvPr id="22532" name="Picture 4" descr="http://farm1.staticflickr.com/191/523027168_17d0f3ced1_z.jpg?zz=1"/>
          <p:cNvPicPr>
            <a:picLocks noChangeAspect="1" noChangeArrowheads="1"/>
          </p:cNvPicPr>
          <p:nvPr/>
        </p:nvPicPr>
        <p:blipFill>
          <a:blip r:embed="rId3"/>
          <a:srcRect/>
          <a:stretch>
            <a:fillRect/>
          </a:stretch>
        </p:blipFill>
        <p:spPr bwMode="auto">
          <a:xfrm>
            <a:off x="250825" y="5445125"/>
            <a:ext cx="3457575" cy="13541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http://www.colourbox.com/preview/3407090-942453-in-love-heart.jpg"/>
          <p:cNvPicPr>
            <a:picLocks noChangeAspect="1" noChangeArrowheads="1"/>
          </p:cNvPicPr>
          <p:nvPr/>
        </p:nvPicPr>
        <p:blipFill>
          <a:blip r:embed="rId2"/>
          <a:srcRect/>
          <a:stretch>
            <a:fillRect/>
          </a:stretch>
        </p:blipFill>
        <p:spPr bwMode="auto">
          <a:xfrm>
            <a:off x="7383463" y="5145088"/>
            <a:ext cx="1725612" cy="1693862"/>
          </a:xfrm>
          <a:prstGeom prst="rect">
            <a:avLst/>
          </a:prstGeom>
          <a:noFill/>
          <a:ln w="9525">
            <a:noFill/>
            <a:miter lim="800000"/>
            <a:headEnd/>
            <a:tailEnd/>
          </a:ln>
        </p:spPr>
      </p:pic>
      <p:pic>
        <p:nvPicPr>
          <p:cNvPr id="23554" name="Picture 2"/>
          <p:cNvPicPr>
            <a:picLocks noChangeAspect="1" noChangeArrowheads="1"/>
          </p:cNvPicPr>
          <p:nvPr/>
        </p:nvPicPr>
        <p:blipFill>
          <a:blip r:embed="rId3"/>
          <a:srcRect/>
          <a:stretch>
            <a:fillRect/>
          </a:stretch>
        </p:blipFill>
        <p:spPr bwMode="auto">
          <a:xfrm>
            <a:off x="2411413" y="2276475"/>
            <a:ext cx="4824412" cy="4176713"/>
          </a:xfrm>
          <a:prstGeom prst="rect">
            <a:avLst/>
          </a:prstGeom>
          <a:noFill/>
          <a:ln w="9525">
            <a:noFill/>
            <a:miter lim="800000"/>
            <a:headEnd/>
            <a:tailEnd/>
          </a:ln>
        </p:spPr>
      </p:pic>
      <p:sp>
        <p:nvSpPr>
          <p:cNvPr id="2" name="Title 1"/>
          <p:cNvSpPr>
            <a:spLocks noGrp="1"/>
          </p:cNvSpPr>
          <p:nvPr>
            <p:ph type="title"/>
          </p:nvPr>
        </p:nvSpPr>
        <p:spPr>
          <a:xfrm>
            <a:off x="971600" y="332656"/>
            <a:ext cx="7315200" cy="1154097"/>
          </a:xfrm>
        </p:spPr>
        <p:txBody>
          <a:bodyPr/>
          <a:lstStyle/>
          <a:p>
            <a:pPr marL="484632" eaLnBrk="1" fontAlgn="auto" hangingPunct="1">
              <a:spcAft>
                <a:spcPts val="0"/>
              </a:spcAft>
              <a:defRPr/>
            </a:pPr>
            <a:r>
              <a:rPr lang="en-GB" dirty="0" smtClean="0">
                <a:solidFill>
                  <a:schemeClr val="accent1">
                    <a:tint val="83000"/>
                    <a:satMod val="150000"/>
                  </a:schemeClr>
                </a:solidFill>
              </a:rPr>
              <a:t>THE END!!! </a:t>
            </a:r>
            <a:r>
              <a:rPr lang="en-GB" dirty="0" smtClean="0">
                <a:solidFill>
                  <a:schemeClr val="accent1">
                    <a:tint val="83000"/>
                    <a:satMod val="150000"/>
                  </a:schemeClr>
                </a:solidFill>
                <a:sym typeface="Wingdings" pitchFamily="2" charset="2"/>
              </a:rPr>
              <a:t>    </a:t>
            </a:r>
            <a:endParaRPr lang="en-GB" dirty="0">
              <a:solidFill>
                <a:schemeClr val="accent1">
                  <a:tint val="83000"/>
                  <a:satMod val="150000"/>
                </a:schemeClr>
              </a:solidFill>
            </a:endParaRPr>
          </a:p>
        </p:txBody>
      </p:sp>
      <p:sp>
        <p:nvSpPr>
          <p:cNvPr id="23556" name="Content Placeholder 2"/>
          <p:cNvSpPr>
            <a:spLocks noGrp="1"/>
          </p:cNvSpPr>
          <p:nvPr>
            <p:ph idx="1"/>
          </p:nvPr>
        </p:nvSpPr>
        <p:spPr>
          <a:xfrm>
            <a:off x="914400" y="1557338"/>
            <a:ext cx="7315200" cy="4751387"/>
          </a:xfrm>
        </p:spPr>
        <p:txBody>
          <a:bodyPr/>
          <a:lstStyle/>
          <a:p>
            <a:pPr marL="0" indent="0" eaLnBrk="1" hangingPunct="1">
              <a:buFont typeface="Wingdings 2" pitchFamily="18" charset="2"/>
              <a:buNone/>
            </a:pPr>
            <a:r>
              <a:rPr lang="en-GB" smtClean="0"/>
              <a:t>HOPE YOU ENJOYED.</a:t>
            </a:r>
          </a:p>
        </p:txBody>
      </p:sp>
      <p:pic>
        <p:nvPicPr>
          <p:cNvPr id="23557" name="Picture 4" descr="http://www.colourbox.com/preview/3407090-942453-in-love-heart.jpg"/>
          <p:cNvPicPr>
            <a:picLocks noChangeAspect="1" noChangeArrowheads="1"/>
          </p:cNvPicPr>
          <p:nvPr/>
        </p:nvPicPr>
        <p:blipFill>
          <a:blip r:embed="rId2"/>
          <a:srcRect/>
          <a:stretch>
            <a:fillRect/>
          </a:stretch>
        </p:blipFill>
        <p:spPr bwMode="auto">
          <a:xfrm>
            <a:off x="179388" y="2328863"/>
            <a:ext cx="1854200" cy="18208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www.personal.psu.edu/afr3/blogs/siowfa12/airplane.jpg"/>
          <p:cNvPicPr>
            <a:picLocks noChangeAspect="1" noChangeArrowheads="1"/>
          </p:cNvPicPr>
          <p:nvPr/>
        </p:nvPicPr>
        <p:blipFill>
          <a:blip r:embed="rId2"/>
          <a:srcRect/>
          <a:stretch>
            <a:fillRect/>
          </a:stretch>
        </p:blipFill>
        <p:spPr bwMode="auto">
          <a:xfrm>
            <a:off x="0" y="0"/>
            <a:ext cx="2411413" cy="1773238"/>
          </a:xfrm>
          <a:prstGeom prst="rect">
            <a:avLst/>
          </a:prstGeom>
          <a:noFill/>
          <a:ln w="9525">
            <a:noFill/>
            <a:miter lim="800000"/>
            <a:headEnd/>
            <a:tailEnd/>
          </a:ln>
        </p:spPr>
      </p:pic>
      <p:pic>
        <p:nvPicPr>
          <p:cNvPr id="14338" name="Picture 2"/>
          <p:cNvPicPr>
            <a:picLocks noChangeAspect="1" noChangeArrowheads="1"/>
          </p:cNvPicPr>
          <p:nvPr/>
        </p:nvPicPr>
        <p:blipFill>
          <a:blip r:embed="rId3"/>
          <a:srcRect/>
          <a:stretch>
            <a:fillRect/>
          </a:stretch>
        </p:blipFill>
        <p:spPr bwMode="auto">
          <a:xfrm>
            <a:off x="6372225" y="5030788"/>
            <a:ext cx="2646363" cy="1800225"/>
          </a:xfrm>
          <a:prstGeom prst="rect">
            <a:avLst/>
          </a:prstGeom>
          <a:noFill/>
          <a:ln w="9525">
            <a:noFill/>
            <a:miter lim="800000"/>
            <a:headEnd/>
            <a:tailEnd/>
          </a:ln>
        </p:spPr>
      </p:pic>
      <p:sp>
        <p:nvSpPr>
          <p:cNvPr id="2" name="Title 1"/>
          <p:cNvSpPr>
            <a:spLocks noGrp="1"/>
          </p:cNvSpPr>
          <p:nvPr>
            <p:ph type="title"/>
          </p:nvPr>
        </p:nvSpPr>
        <p:spPr>
          <a:xfrm>
            <a:off x="2560603" y="267494"/>
            <a:ext cx="6127819" cy="1399032"/>
          </a:xfrm>
        </p:spPr>
        <p:txBody>
          <a:bodyPr/>
          <a:lstStyle/>
          <a:p>
            <a:pPr marL="484632" eaLnBrk="1" fontAlgn="auto" hangingPunct="1">
              <a:spcAft>
                <a:spcPts val="0"/>
              </a:spcAft>
              <a:defRPr/>
            </a:pPr>
            <a:r>
              <a:rPr lang="en-GB" dirty="0" smtClean="0">
                <a:solidFill>
                  <a:schemeClr val="accent1">
                    <a:tint val="83000"/>
                    <a:satMod val="150000"/>
                  </a:schemeClr>
                </a:solidFill>
              </a:rPr>
              <a:t>Where is Lithuania?</a:t>
            </a:r>
            <a:endParaRPr lang="en-GB"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lnSpcReduction="10000"/>
          </a:bodyPr>
          <a:lstStyle/>
          <a:p>
            <a:pPr marL="0" indent="0" eaLnBrk="1" fontAlgn="auto" hangingPunct="1">
              <a:spcAft>
                <a:spcPts val="0"/>
              </a:spcAft>
              <a:buFont typeface="Wingdings 2"/>
              <a:buNone/>
              <a:defRPr/>
            </a:pPr>
            <a:r>
              <a:rPr lang="en-GB" sz="2800" dirty="0" smtClean="0"/>
              <a:t>Lithuania is </a:t>
            </a:r>
            <a:r>
              <a:rPr lang="en-GB" sz="2800" dirty="0"/>
              <a:t>a country with a small population which is located in the </a:t>
            </a:r>
            <a:r>
              <a:rPr lang="en-GB" sz="2800" dirty="0" smtClean="0"/>
              <a:t>continent/region of Europe.</a:t>
            </a:r>
            <a:r>
              <a:rPr lang="en-GB" sz="2800" dirty="0"/>
              <a:t> Lithuania is a </a:t>
            </a:r>
            <a:r>
              <a:rPr lang="en-GB" sz="2800" dirty="0" smtClean="0"/>
              <a:t>costal country but also boarders the countries Latvia ,Belarus, Estonia and Poland. Its </a:t>
            </a:r>
            <a:r>
              <a:rPr lang="en-GB" sz="2800" dirty="0"/>
              <a:t>biggest cities and towns </a:t>
            </a:r>
            <a:r>
              <a:rPr lang="en-GB" sz="2800" dirty="0" smtClean="0"/>
              <a:t>include Vilnius, Kaunas, Klaipeda and Šiauliai. </a:t>
            </a:r>
          </a:p>
          <a:p>
            <a:pPr marL="0" indent="0" eaLnBrk="1" fontAlgn="auto" hangingPunct="1">
              <a:spcAft>
                <a:spcPts val="0"/>
              </a:spcAft>
              <a:buFont typeface="Wingdings 2"/>
              <a:buNone/>
              <a:defRPr/>
            </a:pPr>
            <a:r>
              <a:rPr lang="en-GB" sz="2800" dirty="0" smtClean="0"/>
              <a:t>It takes three hours to fly on a plane from Dublin Ireland. You can’t sail to Lithuania straight away you have to go to other countries and then get into a different boats and the go off again.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656183"/>
          </a:xfrm>
        </p:spPr>
        <p:txBody>
          <a:bodyPr/>
          <a:lstStyle/>
          <a:p>
            <a:pPr marL="484632" eaLnBrk="1" fontAlgn="auto" hangingPunct="1">
              <a:spcAft>
                <a:spcPts val="0"/>
              </a:spcAft>
              <a:defRPr/>
            </a:pPr>
            <a:r>
              <a:rPr lang="en-GB" dirty="0" smtClean="0">
                <a:solidFill>
                  <a:schemeClr val="accent1">
                    <a:tint val="83000"/>
                    <a:satMod val="150000"/>
                  </a:schemeClr>
                </a:solidFill>
              </a:rPr>
              <a:t>Lithuania</a:t>
            </a:r>
            <a:endParaRPr lang="en-GB" dirty="0">
              <a:solidFill>
                <a:schemeClr val="accent1">
                  <a:tint val="83000"/>
                  <a:satMod val="150000"/>
                </a:schemeClr>
              </a:solidFill>
            </a:endParaRPr>
          </a:p>
        </p:txBody>
      </p:sp>
      <p:sp>
        <p:nvSpPr>
          <p:cNvPr id="3" name="Subtitle 2"/>
          <p:cNvSpPr>
            <a:spLocks noGrp="1"/>
          </p:cNvSpPr>
          <p:nvPr>
            <p:ph type="subTitle" idx="1"/>
          </p:nvPr>
        </p:nvSpPr>
        <p:spPr>
          <a:xfrm>
            <a:off x="2287588" y="2771589"/>
            <a:ext cx="6400800" cy="2722647"/>
          </a:xfrm>
        </p:spPr>
        <p:txBody>
          <a:bodyPr>
            <a:normAutofit fontScale="77500" lnSpcReduction="20000"/>
          </a:bodyPr>
          <a:lstStyle/>
          <a:p>
            <a:pPr eaLnBrk="1" fontAlgn="auto" hangingPunct="1">
              <a:spcAft>
                <a:spcPts val="0"/>
              </a:spcAft>
              <a:buFont typeface="Wingdings 2"/>
              <a:buNone/>
              <a:defRPr/>
            </a:pPr>
            <a:r>
              <a:rPr lang="en-GB" dirty="0" smtClean="0">
                <a:solidFill>
                  <a:schemeClr val="tx1"/>
                </a:solidFill>
              </a:rPr>
              <a:t>Gediminas castle</a:t>
            </a:r>
          </a:p>
          <a:p>
            <a:pPr eaLnBrk="1" fontAlgn="auto" hangingPunct="1">
              <a:spcAft>
                <a:spcPts val="0"/>
              </a:spcAft>
              <a:buFont typeface="Wingdings 2"/>
              <a:buNone/>
              <a:defRPr/>
            </a:pPr>
            <a:r>
              <a:rPr lang="en-GB" dirty="0" smtClean="0">
                <a:solidFill>
                  <a:schemeClr val="tx1"/>
                </a:solidFill>
              </a:rPr>
              <a:t>Legend has it that the Grand Duke Gediminas had a dream in which he saw and iron wolf howling like 100 wolves where the castle know stands. He thought the dream meant that it was god’s will that the castle be built there and so in 1230 it was.</a:t>
            </a:r>
            <a:endParaRPr lang="en-GB" dirty="0">
              <a:solidFill>
                <a:schemeClr val="tx1"/>
              </a:solidFill>
            </a:endParaRPr>
          </a:p>
        </p:txBody>
      </p:sp>
      <p:sp>
        <p:nvSpPr>
          <p:cNvPr id="15363" name="AutoShape 2"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0" y="-15557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64" name="AutoShape 4"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152400" y="-317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65" name="AutoShape 6"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304800" y="14922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66" name="AutoShape 8"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457200" y="30162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67" name="AutoShape 10"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609600" y="45402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68" name="AutoShape 12"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762000" y="60642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69" name="AutoShape 14"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914400" y="75882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70" name="AutoShape 16"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1066800" y="911225"/>
            <a:ext cx="304800" cy="304800"/>
          </a:xfrm>
          <a:prstGeom prst="rect">
            <a:avLst/>
          </a:prstGeom>
          <a:noFill/>
          <a:ln w="9525">
            <a:noFill/>
            <a:miter lim="800000"/>
            <a:headEnd/>
            <a:tailEnd/>
          </a:ln>
        </p:spPr>
        <p:txBody>
          <a:bodyPr/>
          <a:lstStyle/>
          <a:p>
            <a:endParaRPr lang="en-GB">
              <a:latin typeface="Century Gothic" pitchFamily="34" charset="0"/>
            </a:endParaRPr>
          </a:p>
        </p:txBody>
      </p:sp>
      <p:sp>
        <p:nvSpPr>
          <p:cNvPr id="15371" name="AutoShape 18" descr="data:image/jpeg;base64,/9j/4AAQSkZJRgABAQAAAQABAAD/2wCEAAkGBggGBQkIBwgKCQkKBRYODQwMDRoTExAWHxwhIB8cHh4ZJz4qIyUlJR4eJzssLD5BOzE4FiI3NUIsNT4uLCkBCQoKDQwOGQ0NGTUiHyQvNDAsMSw1MiosLDYpNSwpLykpKSk1NCkpKSkqLCwsKSksNCwpLCkpKSksLCkpKSkpKf/AABEIALcBEwMBIgACEQEDEQH/xAAbAAEAAwEBAQEAAAAAAAAAAAAAAwUGBAIHAf/EAC4QAQABAgQFAwUAAgMBAAAAAAABAgMEU5HRFBUWVJIFNLE1c3R1siFBERNRBv/EABsBAQEBAAMBAQAAAAAAAAAAAAABAgQFBwYD/8QAKBEBAAEBBgYDAQEBAAAAAAAAAAEVBBJSU7HRAwUUUZGhAjEycSEi/9oADAMBAAIRAxEAPwD6B6Th7d30bBV3KZrrq9Lt1VVVVTMzM0x/mf8ALq4SxlxrO6H0b6FgP1Fv+YdjyHiWnj35/wC5++8uxj4x2Q8JYy41nc4SxlxrO6YY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zhLGXGs7pg6nj458yXY7IeEsZcazucJYy41ndMHU8fHPmS7HZDwljLjWd36lDqePjnzJdjs4/RvoWA/UW/5h2OP0b6FgP1Fv+Ydj8uJ+5/qx9ADCgAAAAAAAAAAAAAAAAAAAAAAAAAAAAAAAOP0b6FgP1Fv+Ydjj9G+hYD9Rb/mHY3xP3P9SPoAYUAAAAAAAAAAAAAAAAAAAAAAAAAAAAAAABx+jfQsB+ot/wAw7GN9L/8AusLa9IwducJfmaPTaKf+Yqp/1TDq6+wnZ3/Kl2vz5XbJ+UzHD03cCoWWP8v6tQMv19hOzv8AlSdfYTs7/lSxSrZl6blRsuPVqBl+vsJ2d/ypOvsJ2d/ypKVbMvTcqNlx6tQMv19hOzv+VJ19hOzv+VJSrZl6blRsuPVqBl+vsJ2d/wAqTr7Cdnf8qSlWzL03KjZcerUDL9fYTs7/AJUnX2E7O/5UlKtmXpuVGy49WoGX6+wnZ3/Kk6+wnZ3/ACpKVbMvTcqNlx6tQMv19hOzv+VJ19hOzv8AlSUq2Zem5UbLj1agZfr7Cdnf8qTr7Cdnf8qSlWzL03KjZcerUDL9fYTs7/lSdfYTs7/lSUq2Zem5UbLj1agZfr7Cdnf8qTr7Cdnf8qSlWzL03KjZcerUDL9fYTs7/lSdfYTs7/lSUq2Zem5UbLj1agZfr7Cdnf8AKk6+wnZ3/KkpVsy9Nyo2XHq1Ay/X2E7O/wCVJ19hOzv+VJSrZl6blRsuPVqBl+vsJ2d/ypOvsJ2d/wAqSlWzL03KjZcerUDL9fYTs7/lSdfYTs7/AJUlKtmXpuVGy49WoGX6+wnZ3/Kk6+wnZ3/KkpVsy9Nyo2XHq1Ay/X2E7O/5UhSrZl6blRsuPVgsF7DD/h0/EJkOC9hh/wAOn4hM9Dn7fGfL7kAEAAAAAAAAAAAAAAAAAAAAAAAAAAAAAAAAQ4L2GH/Dp+ITIcF7DD/h0/EJiftfl9yACAAAAAAAAAAAAAAAAAAAAAAAAAAAAAAAAIcF7DD/AIdPxCZDgvYYf8On4hMT9r8vuQAQAAAAAAAAAAAAAAAAAAAAAAAAAAAAAAABDgvYYf8ADp+ITKjC+t2qcHZp/wCuv/GFpj/X/iXnlnKr1hqfjLu55BzKf9jgz63WQreeWcqvWDnlnKr1h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DnlnKr1guyUDmeTPrdZCt55Zyq9YOeWcqvWC7JQOZ5M+t1kK3nlnKr1g55Zyq9YLslA5nkz63WQreeWcqvWAuyUDmeTPrdQ2Pb2/sR8PbxY9vb+xHw9uQ9k+H5gARsAAAAAAAAAAAAAAAAAAAAAAAAAAAAAAAB4se3t/Yj4e3ix7e39iPh7Vj4fmABGwAAAAAAAAAAAAAAAAAAAAAAAAAAAAAAAHix7e39iPh7eLHt7f2I+HtWPh+YAEbAAAAAAAAAAAAAAAAAAAAAAAAAAAAAAAAeLHt7f2I+HsFY+H5gARsAAAAAAAAAAAAAAAAAAAAAAAAAAAAAAAB//2Q=="/>
          <p:cNvSpPr>
            <a:spLocks noChangeAspect="1" noChangeArrowheads="1"/>
          </p:cNvSpPr>
          <p:nvPr/>
        </p:nvSpPr>
        <p:spPr bwMode="auto">
          <a:xfrm>
            <a:off x="1219200" y="1063625"/>
            <a:ext cx="304800" cy="304800"/>
          </a:xfrm>
          <a:prstGeom prst="rect">
            <a:avLst/>
          </a:prstGeom>
          <a:noFill/>
          <a:ln w="9525">
            <a:noFill/>
            <a:miter lim="800000"/>
            <a:headEnd/>
            <a:tailEnd/>
          </a:ln>
        </p:spPr>
        <p:txBody>
          <a:bodyPr/>
          <a:lstStyle/>
          <a:p>
            <a:endParaRPr lang="en-GB">
              <a:latin typeface="Century Gothic" pitchFamily="34" charset="0"/>
            </a:endParaRPr>
          </a:p>
        </p:txBody>
      </p:sp>
      <p:pic>
        <p:nvPicPr>
          <p:cNvPr id="15372" name="Picture 19"/>
          <p:cNvPicPr>
            <a:picLocks noChangeAspect="1" noChangeArrowheads="1"/>
          </p:cNvPicPr>
          <p:nvPr/>
        </p:nvPicPr>
        <p:blipFill>
          <a:blip r:embed="rId2"/>
          <a:srcRect/>
          <a:stretch>
            <a:fillRect/>
          </a:stretch>
        </p:blipFill>
        <p:spPr bwMode="auto">
          <a:xfrm>
            <a:off x="331788" y="5013325"/>
            <a:ext cx="2466975" cy="1644650"/>
          </a:xfrm>
          <a:prstGeom prst="rect">
            <a:avLst/>
          </a:prstGeom>
          <a:noFill/>
          <a:ln w="9525">
            <a:noFill/>
            <a:miter lim="800000"/>
            <a:headEnd/>
            <a:tailEnd/>
          </a:ln>
        </p:spPr>
      </p:pic>
      <p:pic>
        <p:nvPicPr>
          <p:cNvPr id="15373" name="Picture 21" descr="http://www.ezilon.com/maps/images/europe/Lithuanian-political-map.gif"/>
          <p:cNvPicPr>
            <a:picLocks noChangeAspect="1" noChangeArrowheads="1"/>
          </p:cNvPicPr>
          <p:nvPr/>
        </p:nvPicPr>
        <p:blipFill>
          <a:blip r:embed="rId3"/>
          <a:srcRect/>
          <a:stretch>
            <a:fillRect/>
          </a:stretch>
        </p:blipFill>
        <p:spPr bwMode="auto">
          <a:xfrm>
            <a:off x="165100" y="103188"/>
            <a:ext cx="3348038" cy="2609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a:solidFill>
                  <a:schemeClr val="accent1">
                    <a:tint val="83000"/>
                    <a:satMod val="150000"/>
                  </a:schemeClr>
                </a:solidFill>
              </a:rPr>
              <a:t>T</a:t>
            </a:r>
            <a:r>
              <a:rPr lang="en-GB" dirty="0" smtClean="0">
                <a:solidFill>
                  <a:schemeClr val="accent1">
                    <a:tint val="83000"/>
                    <a:satMod val="150000"/>
                  </a:schemeClr>
                </a:solidFill>
              </a:rPr>
              <a:t>rakai</a:t>
            </a:r>
            <a:endParaRPr lang="en-GB" dirty="0">
              <a:solidFill>
                <a:schemeClr val="accent1">
                  <a:tint val="83000"/>
                  <a:satMod val="150000"/>
                </a:schemeClr>
              </a:solidFill>
            </a:endParaRPr>
          </a:p>
        </p:txBody>
      </p:sp>
      <p:sp>
        <p:nvSpPr>
          <p:cNvPr id="16386" name="Content Placeholder 2"/>
          <p:cNvSpPr>
            <a:spLocks noGrp="1"/>
          </p:cNvSpPr>
          <p:nvPr>
            <p:ph idx="1"/>
          </p:nvPr>
        </p:nvSpPr>
        <p:spPr>
          <a:xfrm>
            <a:off x="457200" y="1882775"/>
            <a:ext cx="8229600" cy="4572000"/>
          </a:xfrm>
        </p:spPr>
        <p:txBody>
          <a:bodyPr/>
          <a:lstStyle/>
          <a:p>
            <a:pPr marL="0" indent="0" eaLnBrk="1" hangingPunct="1">
              <a:buFont typeface="Wingdings 2" pitchFamily="18" charset="2"/>
              <a:buNone/>
            </a:pPr>
            <a:endParaRPr lang="en-GB" sz="2400" smtClean="0"/>
          </a:p>
          <a:p>
            <a:pPr marL="0" indent="0" eaLnBrk="1" hangingPunct="1">
              <a:buFont typeface="Wingdings 2" pitchFamily="18" charset="2"/>
              <a:buNone/>
            </a:pPr>
            <a:r>
              <a:rPr lang="en-GB" sz="2400" smtClean="0"/>
              <a:t>The historic capital of Lithuania, Trakai is noted for it’s beautiful surroundings as well as Trakai Castle which is an excellent example of Gothic architecture. It was home to Grand Duke Vytautas before Vilnius became the Lithuania capital.</a:t>
            </a:r>
          </a:p>
          <a:p>
            <a:pPr marL="0" indent="0" eaLnBrk="1" hangingPunct="1">
              <a:buFont typeface="Wingdings 2" pitchFamily="18" charset="2"/>
              <a:buNone/>
            </a:pPr>
            <a:r>
              <a:rPr lang="en-GB" sz="2400" smtClean="0"/>
              <a:t/>
            </a:r>
            <a:br>
              <a:rPr lang="en-GB" sz="2400" smtClean="0"/>
            </a:br>
            <a:endParaRPr lang="en-GB" sz="2400" smtClean="0"/>
          </a:p>
        </p:txBody>
      </p:sp>
      <p:pic>
        <p:nvPicPr>
          <p:cNvPr id="16387" name="Picture 2" descr="http://3.bp.blogspot.com/-Py1nmSjQiiQ/UH7BnGJaHZI/AAAAAAAAAjM/AQxjh0YoQ9E/s1600/Trakai_1.jpg"/>
          <p:cNvPicPr>
            <a:picLocks noChangeAspect="1" noChangeArrowheads="1"/>
          </p:cNvPicPr>
          <p:nvPr/>
        </p:nvPicPr>
        <p:blipFill>
          <a:blip r:embed="rId2"/>
          <a:srcRect/>
          <a:stretch>
            <a:fillRect/>
          </a:stretch>
        </p:blipFill>
        <p:spPr bwMode="auto">
          <a:xfrm>
            <a:off x="6516688" y="41275"/>
            <a:ext cx="2601912" cy="1822450"/>
          </a:xfrm>
          <a:prstGeom prst="rect">
            <a:avLst/>
          </a:prstGeom>
          <a:noFill/>
          <a:ln w="9525">
            <a:noFill/>
            <a:miter lim="800000"/>
            <a:headEnd/>
            <a:tailEnd/>
          </a:ln>
        </p:spPr>
      </p:pic>
      <p:pic>
        <p:nvPicPr>
          <p:cNvPr id="16388" name="Picture 2" descr="http://www.baltcoming.com/wp-content/uploads/2013/01/Trakai202.jpg"/>
          <p:cNvPicPr>
            <a:picLocks noChangeAspect="1" noChangeArrowheads="1"/>
          </p:cNvPicPr>
          <p:nvPr/>
        </p:nvPicPr>
        <p:blipFill>
          <a:blip r:embed="rId3"/>
          <a:srcRect/>
          <a:stretch>
            <a:fillRect/>
          </a:stretch>
        </p:blipFill>
        <p:spPr bwMode="auto">
          <a:xfrm>
            <a:off x="179388" y="46038"/>
            <a:ext cx="3019425" cy="2005012"/>
          </a:xfrm>
          <a:prstGeom prst="rect">
            <a:avLst/>
          </a:prstGeom>
          <a:noFill/>
          <a:ln w="9525">
            <a:noFill/>
            <a:miter lim="800000"/>
            <a:headEnd/>
            <a:tailEnd/>
          </a:ln>
        </p:spPr>
      </p:pic>
      <p:pic>
        <p:nvPicPr>
          <p:cNvPr id="16389" name="Picture 4" descr="http://images4.alphacoders.com/275/275978.jpg"/>
          <p:cNvPicPr>
            <a:picLocks noChangeAspect="1" noChangeArrowheads="1"/>
          </p:cNvPicPr>
          <p:nvPr/>
        </p:nvPicPr>
        <p:blipFill>
          <a:blip r:embed="rId4"/>
          <a:srcRect/>
          <a:stretch>
            <a:fillRect/>
          </a:stretch>
        </p:blipFill>
        <p:spPr bwMode="auto">
          <a:xfrm>
            <a:off x="179388" y="4198938"/>
            <a:ext cx="4105275" cy="2635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Famous Lithuanians </a:t>
            </a:r>
            <a:endParaRPr lang="en-GB" dirty="0">
              <a:solidFill>
                <a:schemeClr val="accent1">
                  <a:tint val="83000"/>
                  <a:satMod val="150000"/>
                </a:schemeClr>
              </a:solidFill>
            </a:endParaRPr>
          </a:p>
        </p:txBody>
      </p:sp>
      <p:sp>
        <p:nvSpPr>
          <p:cNvPr id="17410" name="Content Placeholder 2"/>
          <p:cNvSpPr>
            <a:spLocks noGrp="1"/>
          </p:cNvSpPr>
          <p:nvPr>
            <p:ph idx="1"/>
          </p:nvPr>
        </p:nvSpPr>
        <p:spPr>
          <a:xfrm>
            <a:off x="457200" y="1882775"/>
            <a:ext cx="8229600" cy="4572000"/>
          </a:xfrm>
        </p:spPr>
        <p:txBody>
          <a:bodyPr/>
          <a:lstStyle/>
          <a:p>
            <a:pPr marL="0" indent="0" eaLnBrk="1" hangingPunct="1">
              <a:buFont typeface="Wingdings 2" pitchFamily="18" charset="2"/>
              <a:buNone/>
            </a:pPr>
            <a:r>
              <a:rPr lang="en-GB" sz="2800" smtClean="0"/>
              <a:t>Salomeja Neris (poet), Laurynas Gucevicius (architect), and Steponas Darius and Stasy Girenas (pilots).</a:t>
            </a:r>
            <a:r>
              <a:rPr lang="en-GB" smtClean="0"/>
              <a:t/>
            </a:r>
            <a:br>
              <a:rPr lang="en-GB" smtClean="0"/>
            </a:br>
            <a:r>
              <a:rPr lang="en-GB" smtClean="0"/>
              <a:t>Did you know?</a:t>
            </a:r>
          </a:p>
          <a:p>
            <a:pPr marL="0" indent="0" eaLnBrk="1" hangingPunct="1">
              <a:buFont typeface="Wingdings 2" pitchFamily="18" charset="2"/>
              <a:buNone/>
            </a:pPr>
            <a:r>
              <a:rPr lang="en-GB" sz="2800" smtClean="0"/>
              <a:t>In 1935, Lithuanian American pilot, Feliksas Vaitkus, became the sixth person to fly solo across the Atlantic and landed in afield in Ballinrobe, Co.Mayo.</a:t>
            </a:r>
          </a:p>
        </p:txBody>
      </p:sp>
      <p:pic>
        <p:nvPicPr>
          <p:cNvPr id="17411" name="Picture 2"/>
          <p:cNvPicPr>
            <a:picLocks noChangeAspect="1" noChangeArrowheads="1"/>
          </p:cNvPicPr>
          <p:nvPr/>
        </p:nvPicPr>
        <p:blipFill>
          <a:blip r:embed="rId2"/>
          <a:srcRect/>
          <a:stretch>
            <a:fillRect/>
          </a:stretch>
        </p:blipFill>
        <p:spPr bwMode="auto">
          <a:xfrm>
            <a:off x="7451725" y="9525"/>
            <a:ext cx="1512888" cy="1685925"/>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395288" y="0"/>
            <a:ext cx="1368425" cy="1695450"/>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7812088" y="2019300"/>
            <a:ext cx="1331912" cy="1089025"/>
          </a:xfrm>
          <a:prstGeom prst="rect">
            <a:avLst/>
          </a:prstGeom>
          <a:noFill/>
          <a:ln w="9525">
            <a:noFill/>
            <a:miter lim="800000"/>
            <a:headEnd/>
            <a:tailEnd/>
          </a:ln>
        </p:spPr>
      </p:pic>
      <p:pic>
        <p:nvPicPr>
          <p:cNvPr id="17414" name="Picture 5"/>
          <p:cNvPicPr>
            <a:picLocks noChangeAspect="1" noChangeArrowheads="1"/>
          </p:cNvPicPr>
          <p:nvPr/>
        </p:nvPicPr>
        <p:blipFill>
          <a:blip r:embed="rId5"/>
          <a:srcRect/>
          <a:stretch>
            <a:fillRect/>
          </a:stretch>
        </p:blipFill>
        <p:spPr bwMode="auto">
          <a:xfrm>
            <a:off x="7656513" y="4924425"/>
            <a:ext cx="1487487" cy="19335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Food</a:t>
            </a:r>
            <a:endParaRPr lang="en-GB"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0" indent="0" eaLnBrk="1" fontAlgn="auto" hangingPunct="1">
              <a:spcAft>
                <a:spcPts val="0"/>
              </a:spcAft>
              <a:buFont typeface="Wingdings 2"/>
              <a:buNone/>
              <a:defRPr/>
            </a:pPr>
            <a:endParaRPr lang="en-GB" dirty="0" smtClean="0"/>
          </a:p>
          <a:p>
            <a:pPr marL="0" indent="0" eaLnBrk="1" fontAlgn="auto" hangingPunct="1">
              <a:spcAft>
                <a:spcPts val="0"/>
              </a:spcAft>
              <a:buFont typeface="Wingdings 2"/>
              <a:buNone/>
              <a:defRPr/>
            </a:pPr>
            <a:r>
              <a:rPr lang="en-GB" sz="2800" dirty="0" smtClean="0"/>
              <a:t>Lithuanian's </a:t>
            </a:r>
            <a:r>
              <a:rPr lang="en-GB" sz="2800" dirty="0"/>
              <a:t>enjoy kibinai (similar to Cornish pastries), cepelinai (meat filled dumplings), and sweet or savoury pancakes. </a:t>
            </a:r>
          </a:p>
          <a:p>
            <a:pPr marL="448056" indent="-384048" eaLnBrk="1" fontAlgn="auto" hangingPunct="1">
              <a:spcAft>
                <a:spcPts val="0"/>
              </a:spcAft>
              <a:buFont typeface="Wingdings 2"/>
              <a:buChar char=""/>
              <a:defRPr/>
            </a:pPr>
            <a:r>
              <a:rPr lang="en-GB" sz="2800" dirty="0" smtClean="0"/>
              <a:t>Mostly the desserts are cakes.</a:t>
            </a:r>
            <a:endParaRPr lang="en-GB" sz="2800" dirty="0"/>
          </a:p>
        </p:txBody>
      </p:sp>
      <p:pic>
        <p:nvPicPr>
          <p:cNvPr id="18435" name="Picture 4" descr="http://www.esn.ktu.lt/satellite/imagebrowser/view/image/643/_original"/>
          <p:cNvPicPr>
            <a:picLocks noChangeAspect="1" noChangeArrowheads="1"/>
          </p:cNvPicPr>
          <p:nvPr/>
        </p:nvPicPr>
        <p:blipFill>
          <a:blip r:embed="rId2"/>
          <a:srcRect/>
          <a:stretch>
            <a:fillRect/>
          </a:stretch>
        </p:blipFill>
        <p:spPr bwMode="auto">
          <a:xfrm>
            <a:off x="179388" y="4292600"/>
            <a:ext cx="3281362" cy="2524125"/>
          </a:xfrm>
          <a:prstGeom prst="rect">
            <a:avLst/>
          </a:prstGeom>
          <a:noFill/>
          <a:ln w="9525">
            <a:noFill/>
            <a:miter lim="800000"/>
            <a:headEnd/>
            <a:tailEnd/>
          </a:ln>
        </p:spPr>
      </p:pic>
      <p:pic>
        <p:nvPicPr>
          <p:cNvPr id="18436" name="Picture 6" descr="http://farm6.staticflickr.com/5230/5857888790_b277bb90b6_z.jpg"/>
          <p:cNvPicPr>
            <a:picLocks noChangeAspect="1" noChangeArrowheads="1"/>
          </p:cNvPicPr>
          <p:nvPr/>
        </p:nvPicPr>
        <p:blipFill>
          <a:blip r:embed="rId3"/>
          <a:srcRect/>
          <a:stretch>
            <a:fillRect/>
          </a:stretch>
        </p:blipFill>
        <p:spPr bwMode="auto">
          <a:xfrm>
            <a:off x="6300788" y="4797425"/>
            <a:ext cx="2903537" cy="1924050"/>
          </a:xfrm>
          <a:prstGeom prst="rect">
            <a:avLst/>
          </a:prstGeom>
          <a:noFill/>
          <a:ln w="9525">
            <a:noFill/>
            <a:miter lim="800000"/>
            <a:headEnd/>
            <a:tailEnd/>
          </a:ln>
        </p:spPr>
      </p:pic>
      <p:pic>
        <p:nvPicPr>
          <p:cNvPr id="18437" name="Picture 8" descr="http://t3.gstatic.com/images?q=tbn:ANd9GcQNUfAzZvdIDtKE4kJca16GE8byyMY0U3Spc9jbjZVm0clxs4-Xf6beDYAF"/>
          <p:cNvPicPr>
            <a:picLocks noChangeAspect="1" noChangeArrowheads="1"/>
          </p:cNvPicPr>
          <p:nvPr/>
        </p:nvPicPr>
        <p:blipFill>
          <a:blip r:embed="rId4"/>
          <a:srcRect/>
          <a:stretch>
            <a:fillRect/>
          </a:stretch>
        </p:blipFill>
        <p:spPr bwMode="auto">
          <a:xfrm>
            <a:off x="0" y="26988"/>
            <a:ext cx="2411413" cy="1646237"/>
          </a:xfrm>
          <a:prstGeom prst="rect">
            <a:avLst/>
          </a:prstGeom>
          <a:noFill/>
          <a:ln w="9525">
            <a:noFill/>
            <a:miter lim="800000"/>
            <a:headEnd/>
            <a:tailEnd/>
          </a:ln>
        </p:spPr>
      </p:pic>
      <p:pic>
        <p:nvPicPr>
          <p:cNvPr id="18438" name="Picture 2"/>
          <p:cNvPicPr>
            <a:picLocks noChangeAspect="1" noChangeArrowheads="1"/>
          </p:cNvPicPr>
          <p:nvPr/>
        </p:nvPicPr>
        <p:blipFill>
          <a:blip r:embed="rId5"/>
          <a:srcRect/>
          <a:stretch>
            <a:fillRect/>
          </a:stretch>
        </p:blipFill>
        <p:spPr bwMode="auto">
          <a:xfrm>
            <a:off x="6677025" y="26988"/>
            <a:ext cx="2466975" cy="1847850"/>
          </a:xfrm>
          <a:prstGeom prst="rect">
            <a:avLst/>
          </a:prstGeom>
          <a:noFill/>
          <a:ln w="9525">
            <a:noFill/>
            <a:miter lim="800000"/>
            <a:headEnd/>
            <a:tailEnd/>
          </a:ln>
        </p:spPr>
      </p:pic>
      <p:pic>
        <p:nvPicPr>
          <p:cNvPr id="18439" name="Picture 3"/>
          <p:cNvPicPr>
            <a:picLocks noChangeAspect="1" noChangeArrowheads="1"/>
          </p:cNvPicPr>
          <p:nvPr/>
        </p:nvPicPr>
        <p:blipFill>
          <a:blip r:embed="rId6"/>
          <a:srcRect/>
          <a:stretch>
            <a:fillRect/>
          </a:stretch>
        </p:blipFill>
        <p:spPr bwMode="auto">
          <a:xfrm>
            <a:off x="3924300" y="4437063"/>
            <a:ext cx="1852613" cy="25384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pPr marL="484632" eaLnBrk="1" fontAlgn="auto" hangingPunct="1">
              <a:spcAft>
                <a:spcPts val="0"/>
              </a:spcAft>
              <a:defRPr/>
            </a:pPr>
            <a:r>
              <a:rPr lang="en-GB" dirty="0" smtClean="0">
                <a:solidFill>
                  <a:schemeClr val="accent1">
                    <a:tint val="83000"/>
                    <a:satMod val="150000"/>
                  </a:schemeClr>
                </a:solidFill>
              </a:rPr>
              <a:t>Biggest building's in Vilnius</a:t>
            </a:r>
            <a:endParaRPr lang="en-GB" dirty="0">
              <a:solidFill>
                <a:schemeClr val="accent1">
                  <a:tint val="83000"/>
                  <a:satMod val="150000"/>
                </a:schemeClr>
              </a:solidFill>
            </a:endParaRPr>
          </a:p>
        </p:txBody>
      </p:sp>
      <p:sp>
        <p:nvSpPr>
          <p:cNvPr id="6" name="Content Placeholder 5"/>
          <p:cNvSpPr>
            <a:spLocks noGrp="1"/>
          </p:cNvSpPr>
          <p:nvPr>
            <p:ph idx="1"/>
          </p:nvPr>
        </p:nvSpPr>
        <p:spPr>
          <a:xfrm>
            <a:off x="457200" y="1412875"/>
            <a:ext cx="4402138" cy="4713288"/>
          </a:xfrm>
        </p:spPr>
        <p:txBody>
          <a:bodyPr>
            <a:normAutofit fontScale="92500" lnSpcReduction="20000"/>
          </a:bodyPr>
          <a:lstStyle/>
          <a:p>
            <a:pPr marL="0" indent="0" eaLnBrk="1" fontAlgn="auto" hangingPunct="1">
              <a:spcAft>
                <a:spcPts val="0"/>
              </a:spcAft>
              <a:buFont typeface="Wingdings 2"/>
              <a:buNone/>
              <a:defRPr/>
            </a:pPr>
            <a:r>
              <a:rPr lang="en-GB" sz="2400" dirty="0" smtClean="0"/>
              <a:t>Europa tower Vilnius 129 </a:t>
            </a:r>
            <a:r>
              <a:rPr lang="en-GB" sz="2400" dirty="0"/>
              <a:t>m </a:t>
            </a:r>
            <a:r>
              <a:rPr lang="en-GB" sz="2400" baseline="30000" dirty="0" smtClean="0"/>
              <a:t>[3]</a:t>
            </a:r>
            <a:r>
              <a:rPr lang="en-GB" sz="2400" dirty="0" smtClean="0"/>
              <a:t> 33 floors built in 2004.</a:t>
            </a:r>
          </a:p>
          <a:p>
            <a:pPr marL="0" indent="0" eaLnBrk="1" fontAlgn="auto" hangingPunct="1">
              <a:spcAft>
                <a:spcPts val="0"/>
              </a:spcAft>
              <a:buFont typeface="Wingdings 2"/>
              <a:buNone/>
              <a:defRPr/>
            </a:pPr>
            <a:r>
              <a:rPr lang="en-GB" sz="2400" dirty="0" smtClean="0"/>
              <a:t>Helios city tower A Vilnius 96 </a:t>
            </a:r>
            <a:r>
              <a:rPr lang="en-GB" sz="2400" dirty="0"/>
              <a:t>m </a:t>
            </a:r>
            <a:r>
              <a:rPr lang="en-GB" sz="2400" baseline="30000" dirty="0" smtClean="0"/>
              <a:t>[3]</a:t>
            </a:r>
            <a:r>
              <a:rPr lang="en-GB" sz="2400" dirty="0" smtClean="0"/>
              <a:t> 27 floors built in 2006.</a:t>
            </a:r>
          </a:p>
          <a:p>
            <a:pPr marL="0" indent="0" eaLnBrk="1" fontAlgn="auto" hangingPunct="1">
              <a:spcAft>
                <a:spcPts val="0"/>
              </a:spcAft>
              <a:buFont typeface="Wingdings 2"/>
              <a:buNone/>
              <a:defRPr/>
            </a:pPr>
            <a:r>
              <a:rPr lang="en-GB" sz="2400" dirty="0" smtClean="0"/>
              <a:t>Europe square apartment Vilnius 95 </a:t>
            </a:r>
            <a:r>
              <a:rPr lang="en-GB" sz="2400" dirty="0"/>
              <a:t>m </a:t>
            </a:r>
            <a:r>
              <a:rPr lang="en-GB" sz="2400" baseline="30000" dirty="0" smtClean="0"/>
              <a:t>[4]</a:t>
            </a:r>
            <a:r>
              <a:rPr lang="en-GB" sz="2400" dirty="0" smtClean="0"/>
              <a:t> 27 floors built in 2004.</a:t>
            </a:r>
          </a:p>
          <a:p>
            <a:pPr marL="0" indent="0" eaLnBrk="1" fontAlgn="auto" hangingPunct="1">
              <a:spcAft>
                <a:spcPts val="0"/>
              </a:spcAft>
              <a:buFont typeface="Wingdings 2"/>
              <a:buNone/>
              <a:defRPr/>
            </a:pPr>
            <a:r>
              <a:rPr lang="en-GB" sz="2400" dirty="0" smtClean="0"/>
              <a:t>Vilnius Business </a:t>
            </a:r>
            <a:r>
              <a:rPr lang="en-GB" sz="2400" dirty="0"/>
              <a:t>H</a:t>
            </a:r>
            <a:r>
              <a:rPr lang="en-GB" sz="2400" dirty="0" smtClean="0"/>
              <a:t>arbour Tower A 86 </a:t>
            </a:r>
            <a:r>
              <a:rPr lang="en-GB" sz="2400" dirty="0"/>
              <a:t>m </a:t>
            </a:r>
            <a:r>
              <a:rPr lang="en-GB" sz="2400" baseline="30000" dirty="0" smtClean="0"/>
              <a:t>[5]</a:t>
            </a:r>
            <a:r>
              <a:rPr lang="en-GB" sz="2400" dirty="0" smtClean="0"/>
              <a:t> 24 floor built in 2008.</a:t>
            </a:r>
          </a:p>
          <a:p>
            <a:pPr marL="0" indent="0" eaLnBrk="1" fontAlgn="auto" hangingPunct="1">
              <a:spcAft>
                <a:spcPts val="0"/>
              </a:spcAft>
              <a:buFont typeface="Wingdings 2"/>
              <a:buNone/>
              <a:defRPr/>
            </a:pPr>
            <a:r>
              <a:rPr lang="en-GB" sz="2400" dirty="0" smtClean="0"/>
              <a:t>Reval Hotel Lietuva Vilnius 85 </a:t>
            </a:r>
            <a:r>
              <a:rPr lang="en-GB" sz="2400" dirty="0"/>
              <a:t>m </a:t>
            </a:r>
            <a:r>
              <a:rPr lang="en-GB" sz="2400" baseline="30000" dirty="0" smtClean="0"/>
              <a:t>[6] </a:t>
            </a:r>
            <a:r>
              <a:rPr lang="en-GB" sz="2400" dirty="0" smtClean="0"/>
              <a:t>23 floor built 1983.</a:t>
            </a:r>
          </a:p>
          <a:p>
            <a:pPr marL="0" indent="0" eaLnBrk="1" fontAlgn="auto" hangingPunct="1">
              <a:spcAft>
                <a:spcPts val="0"/>
              </a:spcAft>
              <a:buFont typeface="Wingdings 2"/>
              <a:buNone/>
              <a:defRPr/>
            </a:pPr>
            <a:r>
              <a:rPr lang="en-GB" sz="2400" dirty="0"/>
              <a:t>Municipality Building Vilnius 77 m </a:t>
            </a:r>
            <a:r>
              <a:rPr lang="en-GB" sz="2400" baseline="30000" dirty="0"/>
              <a:t>[9]</a:t>
            </a:r>
            <a:r>
              <a:rPr lang="en-GB" sz="2400" dirty="0"/>
              <a:t> </a:t>
            </a:r>
            <a:r>
              <a:rPr lang="en-GB" sz="2400" dirty="0" smtClean="0"/>
              <a:t>20 floors built 2004.</a:t>
            </a:r>
          </a:p>
          <a:p>
            <a:pPr marL="0" indent="0" eaLnBrk="1" fontAlgn="auto" hangingPunct="1">
              <a:spcAft>
                <a:spcPts val="0"/>
              </a:spcAft>
              <a:buFont typeface="Wingdings 2"/>
              <a:buNone/>
              <a:defRPr/>
            </a:pPr>
            <a:r>
              <a:rPr lang="en-GB" sz="2400" dirty="0"/>
              <a:t>Vilnius Gate Apartments </a:t>
            </a:r>
            <a:r>
              <a:rPr lang="en-GB" sz="2400" dirty="0" smtClean="0"/>
              <a:t>Vilnius </a:t>
            </a:r>
            <a:r>
              <a:rPr lang="en-GB" sz="2400" dirty="0"/>
              <a:t>77 m </a:t>
            </a:r>
            <a:r>
              <a:rPr lang="en-GB" sz="2400" baseline="30000" dirty="0"/>
              <a:t>[10]</a:t>
            </a:r>
            <a:r>
              <a:rPr lang="en-GB" sz="2400" dirty="0"/>
              <a:t> 18 </a:t>
            </a:r>
            <a:r>
              <a:rPr lang="en-GB" sz="2400" dirty="0" smtClean="0"/>
              <a:t>floors built 2007.</a:t>
            </a:r>
            <a:endParaRPr lang="en-GB" sz="2800" dirty="0"/>
          </a:p>
        </p:txBody>
      </p:sp>
      <p:pic>
        <p:nvPicPr>
          <p:cNvPr id="19459" name="Picture 1"/>
          <p:cNvPicPr>
            <a:picLocks noChangeAspect="1" noChangeArrowheads="1"/>
          </p:cNvPicPr>
          <p:nvPr/>
        </p:nvPicPr>
        <p:blipFill>
          <a:blip r:embed="rId2"/>
          <a:srcRect/>
          <a:stretch>
            <a:fillRect/>
          </a:stretch>
        </p:blipFill>
        <p:spPr bwMode="auto">
          <a:xfrm>
            <a:off x="4932363" y="1244600"/>
            <a:ext cx="2260600" cy="2314575"/>
          </a:xfrm>
          <a:prstGeom prst="rect">
            <a:avLst/>
          </a:prstGeom>
          <a:noFill/>
          <a:ln w="9525">
            <a:noFill/>
            <a:miter lim="800000"/>
            <a:headEnd/>
            <a:tailEnd/>
          </a:ln>
        </p:spPr>
      </p:pic>
      <p:pic>
        <p:nvPicPr>
          <p:cNvPr id="19460" name="Picture 3" descr="http://t0.gstatic.com/images?q=tbn:ANd9GcSyXmIsTyWmjdjLX1kFAVgjGm2hSCn_rB-zysgCt50MhrbxbjqggKvN_teh"/>
          <p:cNvPicPr>
            <a:picLocks noChangeAspect="1" noChangeArrowheads="1"/>
          </p:cNvPicPr>
          <p:nvPr/>
        </p:nvPicPr>
        <p:blipFill>
          <a:blip r:embed="rId3"/>
          <a:srcRect/>
          <a:stretch>
            <a:fillRect/>
          </a:stretch>
        </p:blipFill>
        <p:spPr bwMode="auto">
          <a:xfrm>
            <a:off x="4506913" y="5326063"/>
            <a:ext cx="2513012" cy="1595437"/>
          </a:xfrm>
          <a:prstGeom prst="rect">
            <a:avLst/>
          </a:prstGeom>
          <a:noFill/>
          <a:ln w="9525">
            <a:noFill/>
            <a:miter lim="800000"/>
            <a:headEnd/>
            <a:tailEnd/>
          </a:ln>
        </p:spPr>
      </p:pic>
      <p:pic>
        <p:nvPicPr>
          <p:cNvPr id="19461" name="Picture 5" descr="http://static8.depositphotos.com/1000820/963/i/950/depositphotos_9634981-VILNIUS-LITHUANIA---July-20-2010-Europe-Square-in-Vilnius.jpg"/>
          <p:cNvPicPr>
            <a:picLocks noChangeAspect="1" noChangeArrowheads="1"/>
          </p:cNvPicPr>
          <p:nvPr/>
        </p:nvPicPr>
        <p:blipFill>
          <a:blip r:embed="rId4"/>
          <a:srcRect/>
          <a:stretch>
            <a:fillRect/>
          </a:stretch>
        </p:blipFill>
        <p:spPr bwMode="auto">
          <a:xfrm>
            <a:off x="6156325" y="3559175"/>
            <a:ext cx="2628900" cy="1743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7885113" y="0"/>
            <a:ext cx="1258887" cy="1638300"/>
          </a:xfrm>
          <a:prstGeom prst="rect">
            <a:avLst/>
          </a:prstGeom>
          <a:noFill/>
          <a:ln w="9525">
            <a:noFill/>
            <a:miter lim="800000"/>
            <a:headEnd/>
            <a:tailEnd/>
          </a:ln>
        </p:spPr>
      </p:pic>
      <p:sp>
        <p:nvSpPr>
          <p:cNvPr id="2" name="Title 1"/>
          <p:cNvSpPr>
            <a:spLocks noGrp="1"/>
          </p:cNvSpPr>
          <p:nvPr>
            <p:ph type="title"/>
          </p:nvPr>
        </p:nvSpPr>
        <p:spPr>
          <a:xfrm>
            <a:off x="2489221" y="267494"/>
            <a:ext cx="6199146" cy="1399032"/>
          </a:xfrm>
        </p:spPr>
        <p:txBody>
          <a:bodyPr/>
          <a:lstStyle/>
          <a:p>
            <a:pPr marL="484632" eaLnBrk="1" fontAlgn="auto" hangingPunct="1">
              <a:spcAft>
                <a:spcPts val="0"/>
              </a:spcAft>
              <a:defRPr/>
            </a:pPr>
            <a:r>
              <a:rPr lang="en-GB" dirty="0" smtClean="0">
                <a:solidFill>
                  <a:schemeClr val="accent1">
                    <a:tint val="83000"/>
                    <a:satMod val="150000"/>
                  </a:schemeClr>
                </a:solidFill>
              </a:rPr>
              <a:t>Traditions</a:t>
            </a:r>
            <a:endParaRPr lang="en-GB" dirty="0">
              <a:solidFill>
                <a:schemeClr val="accent1">
                  <a:tint val="83000"/>
                  <a:satMod val="150000"/>
                </a:schemeClr>
              </a:solidFill>
            </a:endParaRPr>
          </a:p>
        </p:txBody>
      </p:sp>
      <p:sp>
        <p:nvSpPr>
          <p:cNvPr id="20483" name="Content Placeholder 2"/>
          <p:cNvSpPr>
            <a:spLocks noGrp="1"/>
          </p:cNvSpPr>
          <p:nvPr>
            <p:ph idx="1"/>
          </p:nvPr>
        </p:nvSpPr>
        <p:spPr>
          <a:xfrm>
            <a:off x="457200" y="1882775"/>
            <a:ext cx="8229600" cy="4572000"/>
          </a:xfrm>
        </p:spPr>
        <p:txBody>
          <a:bodyPr/>
          <a:lstStyle/>
          <a:p>
            <a:pPr marL="0" indent="0" eaLnBrk="1" hangingPunct="1">
              <a:buFont typeface="Wingdings 2" pitchFamily="18" charset="2"/>
              <a:buNone/>
            </a:pPr>
            <a:r>
              <a:rPr lang="en-GB" sz="2000" smtClean="0"/>
              <a:t>Kaziuko mug</a:t>
            </a:r>
            <a:r>
              <a:rPr lang="lt-LT" sz="2000" smtClean="0"/>
              <a:t>ė</a:t>
            </a:r>
            <a:r>
              <a:rPr lang="en-GB" sz="2000" smtClean="0"/>
              <a:t> is a large annual folk arts and crafts fair dating to the beginning of the 17th century. It was originally held at the two main markets in Vilnius, Lithuania, as well as in the city streets.</a:t>
            </a:r>
          </a:p>
          <a:p>
            <a:pPr marL="0" indent="0" eaLnBrk="1" hangingPunct="1">
              <a:buFont typeface="Wingdings 2" pitchFamily="18" charset="2"/>
              <a:buNone/>
            </a:pPr>
            <a:r>
              <a:rPr lang="en-GB" sz="2000" smtClean="0"/>
              <a:t>The fair is traditionally held on the Sunday nearest to St. Casimir's Day, March 4, the day Saint Casimir died. In Lithuania, </a:t>
            </a:r>
            <a:r>
              <a:rPr lang="en-GB" sz="2000" i="1" smtClean="0"/>
              <a:t>Kaziuko mugė</a:t>
            </a:r>
            <a:r>
              <a:rPr lang="en-GB" sz="2000" smtClean="0"/>
              <a:t> means "Little Casimir's" Fair (</a:t>
            </a:r>
            <a:r>
              <a:rPr lang="en-GB" sz="2000" i="1" smtClean="0"/>
              <a:t>Kaziukas</a:t>
            </a:r>
            <a:r>
              <a:rPr lang="en-GB" sz="2000" smtClean="0"/>
              <a:t> is a diminutive of </a:t>
            </a:r>
            <a:r>
              <a:rPr lang="en-GB" sz="2000" i="1" smtClean="0"/>
              <a:t>Casimir</a:t>
            </a:r>
            <a:r>
              <a:rPr lang="en-GB" sz="2000" smtClean="0"/>
              <a:t>). Today, Kaziuko fair also features music and dance; it attracts tens of thousands of visitors and many craftsmen from all over the country as well as from neighbouring states such as Latvia, Russia, and Poland.</a:t>
            </a:r>
          </a:p>
          <a:p>
            <a:pPr marL="0" indent="0" eaLnBrk="1" hangingPunct="1">
              <a:buFont typeface="Wingdings 2" pitchFamily="18" charset="2"/>
              <a:buNone/>
            </a:pPr>
            <a:endParaRPr lang="en-GB" sz="2800" smtClean="0"/>
          </a:p>
        </p:txBody>
      </p:sp>
      <p:pic>
        <p:nvPicPr>
          <p:cNvPr id="20484" name="Picture 3"/>
          <p:cNvPicPr>
            <a:picLocks noChangeAspect="1" noChangeArrowheads="1"/>
          </p:cNvPicPr>
          <p:nvPr/>
        </p:nvPicPr>
        <p:blipFill>
          <a:blip r:embed="rId3"/>
          <a:srcRect/>
          <a:stretch>
            <a:fillRect/>
          </a:stretch>
        </p:blipFill>
        <p:spPr bwMode="auto">
          <a:xfrm>
            <a:off x="6443663" y="4889500"/>
            <a:ext cx="2700337" cy="1968500"/>
          </a:xfrm>
          <a:prstGeom prst="rect">
            <a:avLst/>
          </a:prstGeom>
          <a:noFill/>
          <a:ln w="9525">
            <a:noFill/>
            <a:miter lim="800000"/>
            <a:headEnd/>
            <a:tailEnd/>
          </a:ln>
        </p:spPr>
      </p:pic>
      <p:pic>
        <p:nvPicPr>
          <p:cNvPr id="20485" name="Picture 5" descr="http://www.anonsas.lt/f/image/filename/0/3/36024/IMGP1813.jpg"/>
          <p:cNvPicPr>
            <a:picLocks noChangeAspect="1" noChangeArrowheads="1"/>
          </p:cNvPicPr>
          <p:nvPr/>
        </p:nvPicPr>
        <p:blipFill>
          <a:blip r:embed="rId4"/>
          <a:srcRect/>
          <a:stretch>
            <a:fillRect/>
          </a:stretch>
        </p:blipFill>
        <p:spPr bwMode="auto">
          <a:xfrm>
            <a:off x="0" y="4991100"/>
            <a:ext cx="2484438" cy="1866900"/>
          </a:xfrm>
          <a:prstGeom prst="rect">
            <a:avLst/>
          </a:prstGeom>
          <a:noFill/>
          <a:ln w="9525">
            <a:noFill/>
            <a:miter lim="800000"/>
            <a:headEnd/>
            <a:tailEnd/>
          </a:ln>
        </p:spPr>
      </p:pic>
      <p:pic>
        <p:nvPicPr>
          <p:cNvPr id="20486" name="Picture 7" descr="http://www.komfakas.lt/images/stories/kaziukas_008.jpg"/>
          <p:cNvPicPr>
            <a:picLocks noChangeAspect="1" noChangeArrowheads="1"/>
          </p:cNvPicPr>
          <p:nvPr/>
        </p:nvPicPr>
        <p:blipFill>
          <a:blip r:embed="rId5"/>
          <a:srcRect/>
          <a:stretch>
            <a:fillRect/>
          </a:stretch>
        </p:blipFill>
        <p:spPr bwMode="auto">
          <a:xfrm>
            <a:off x="1588" y="-34925"/>
            <a:ext cx="2193925" cy="1673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Lithuania Landscape </a:t>
            </a:r>
            <a:r>
              <a:rPr lang="en-GB" dirty="0" smtClean="0">
                <a:solidFill>
                  <a:schemeClr val="accent1">
                    <a:tint val="83000"/>
                    <a:satMod val="150000"/>
                  </a:schemeClr>
                </a:solidFill>
                <a:sym typeface="Wingdings" pitchFamily="2" charset="2"/>
              </a:rPr>
              <a:t></a:t>
            </a:r>
            <a:endParaRPr lang="en-GB" dirty="0">
              <a:solidFill>
                <a:schemeClr val="accent1">
                  <a:tint val="83000"/>
                  <a:satMod val="150000"/>
                </a:schemeClr>
              </a:solidFill>
            </a:endParaRPr>
          </a:p>
        </p:txBody>
      </p:sp>
      <p:sp>
        <p:nvSpPr>
          <p:cNvPr id="21506" name="Content Placeholder 2"/>
          <p:cNvSpPr>
            <a:spLocks noGrp="1"/>
          </p:cNvSpPr>
          <p:nvPr>
            <p:ph idx="1"/>
          </p:nvPr>
        </p:nvSpPr>
        <p:spPr>
          <a:xfrm>
            <a:off x="179388" y="1309688"/>
            <a:ext cx="8229600" cy="4525962"/>
          </a:xfrm>
        </p:spPr>
        <p:txBody>
          <a:bodyPr/>
          <a:lstStyle/>
          <a:p>
            <a:pPr marL="0" indent="0" eaLnBrk="1" hangingPunct="1">
              <a:buFont typeface="Wingdings 2" pitchFamily="18" charset="2"/>
              <a:buNone/>
            </a:pPr>
            <a:r>
              <a:rPr lang="en-GB" sz="2400" smtClean="0"/>
              <a:t>Lithuania has lots of forests It has mountains and there is lots of beautiful wild flowers.</a:t>
            </a:r>
          </a:p>
          <a:p>
            <a:pPr marL="0" indent="0" eaLnBrk="1" hangingPunct="1">
              <a:buFont typeface="Wingdings 2" pitchFamily="18" charset="2"/>
              <a:buNone/>
            </a:pPr>
            <a:r>
              <a:rPr lang="en-GB" sz="2400" smtClean="0"/>
              <a:t>There’s lots of rivers and lakes most of the lakes are suitable to go to swimming.</a:t>
            </a:r>
          </a:p>
          <a:p>
            <a:pPr marL="0" indent="0" eaLnBrk="1" hangingPunct="1">
              <a:buFont typeface="Wingdings 2" pitchFamily="18" charset="2"/>
              <a:buNone/>
            </a:pPr>
            <a:r>
              <a:rPr lang="en-GB" sz="2400" smtClean="0"/>
              <a:t> Neman is the longest river in Lithuania (length 937 km - in the territory of Lithuania - 359 km)</a:t>
            </a:r>
          </a:p>
          <a:p>
            <a:pPr marL="0" indent="0" eaLnBrk="1" hangingPunct="1">
              <a:buFont typeface="Wingdings 2" pitchFamily="18" charset="2"/>
              <a:buNone/>
            </a:pPr>
            <a:r>
              <a:rPr lang="en-GB" sz="2400" smtClean="0"/>
              <a:t>Druksia the area is 4479.0 and the depth is 33.3.</a:t>
            </a:r>
          </a:p>
          <a:p>
            <a:pPr marL="0" indent="0" eaLnBrk="1" hangingPunct="1">
              <a:buFont typeface="Wingdings 2" pitchFamily="18" charset="2"/>
              <a:buNone/>
            </a:pPr>
            <a:r>
              <a:rPr lang="en-GB" sz="2400" smtClean="0"/>
              <a:t>Dainava is the largest forest in Lithuania  it is in the </a:t>
            </a:r>
          </a:p>
          <a:p>
            <a:pPr marL="0" indent="0" eaLnBrk="1" hangingPunct="1">
              <a:buFont typeface="Wingdings 2" pitchFamily="18" charset="2"/>
              <a:buNone/>
            </a:pPr>
            <a:r>
              <a:rPr lang="en-GB" sz="2400" smtClean="0"/>
              <a:t>Southern Lithuania.</a:t>
            </a:r>
          </a:p>
        </p:txBody>
      </p:sp>
      <p:pic>
        <p:nvPicPr>
          <p:cNvPr id="21507" name="Picture 2"/>
          <p:cNvPicPr>
            <a:picLocks noChangeAspect="1" noChangeArrowheads="1"/>
          </p:cNvPicPr>
          <p:nvPr/>
        </p:nvPicPr>
        <p:blipFill>
          <a:blip r:embed="rId2"/>
          <a:srcRect/>
          <a:stretch>
            <a:fillRect/>
          </a:stretch>
        </p:blipFill>
        <p:spPr bwMode="auto">
          <a:xfrm>
            <a:off x="7451725" y="20638"/>
            <a:ext cx="1692275" cy="1352550"/>
          </a:xfrm>
          <a:prstGeom prst="rect">
            <a:avLst/>
          </a:prstGeom>
          <a:noFill/>
          <a:ln w="9525">
            <a:noFill/>
            <a:miter lim="800000"/>
            <a:headEnd/>
            <a:tailEnd/>
          </a:ln>
        </p:spPr>
      </p:pic>
      <p:pic>
        <p:nvPicPr>
          <p:cNvPr id="21508" name="Picture 2"/>
          <p:cNvPicPr>
            <a:picLocks noChangeAspect="1" noChangeArrowheads="1"/>
          </p:cNvPicPr>
          <p:nvPr/>
        </p:nvPicPr>
        <p:blipFill>
          <a:blip r:embed="rId3"/>
          <a:srcRect/>
          <a:stretch>
            <a:fillRect/>
          </a:stretch>
        </p:blipFill>
        <p:spPr bwMode="auto">
          <a:xfrm>
            <a:off x="7092950" y="3573463"/>
            <a:ext cx="1936750" cy="1584325"/>
          </a:xfrm>
          <a:prstGeom prst="rect">
            <a:avLst/>
          </a:prstGeom>
          <a:noFill/>
          <a:ln w="9525">
            <a:noFill/>
            <a:miter lim="800000"/>
            <a:headEnd/>
            <a:tailEnd/>
          </a:ln>
        </p:spPr>
      </p:pic>
      <p:pic>
        <p:nvPicPr>
          <p:cNvPr id="21509" name="Picture 4" descr="http://www.ramsar.org/pictures/sgf-rpt-belarus1j.jpg"/>
          <p:cNvPicPr>
            <a:picLocks noChangeAspect="1" noChangeArrowheads="1"/>
          </p:cNvPicPr>
          <p:nvPr/>
        </p:nvPicPr>
        <p:blipFill>
          <a:blip r:embed="rId4"/>
          <a:srcRect/>
          <a:stretch>
            <a:fillRect/>
          </a:stretch>
        </p:blipFill>
        <p:spPr bwMode="auto">
          <a:xfrm>
            <a:off x="7073900" y="5157788"/>
            <a:ext cx="2160588" cy="1700212"/>
          </a:xfrm>
          <a:prstGeom prst="rect">
            <a:avLst/>
          </a:prstGeom>
          <a:noFill/>
          <a:ln w="9525">
            <a:noFill/>
            <a:miter lim="800000"/>
            <a:headEnd/>
            <a:tailEnd/>
          </a:ln>
        </p:spPr>
      </p:pic>
      <p:pic>
        <p:nvPicPr>
          <p:cNvPr id="21510" name="Picture 5"/>
          <p:cNvPicPr>
            <a:picLocks noChangeAspect="1" noChangeArrowheads="1"/>
          </p:cNvPicPr>
          <p:nvPr/>
        </p:nvPicPr>
        <p:blipFill>
          <a:blip r:embed="rId5"/>
          <a:srcRect/>
          <a:stretch>
            <a:fillRect/>
          </a:stretch>
        </p:blipFill>
        <p:spPr bwMode="auto">
          <a:xfrm>
            <a:off x="0" y="4941888"/>
            <a:ext cx="2803525" cy="2016125"/>
          </a:xfrm>
          <a:prstGeom prst="rect">
            <a:avLst/>
          </a:prstGeom>
          <a:noFill/>
          <a:ln w="9525">
            <a:noFill/>
            <a:miter lim="800000"/>
            <a:headEnd/>
            <a:tailEnd/>
          </a:ln>
        </p:spPr>
      </p:pic>
      <p:pic>
        <p:nvPicPr>
          <p:cNvPr id="21511" name="Picture 6"/>
          <p:cNvPicPr>
            <a:picLocks noChangeAspect="1" noChangeArrowheads="1"/>
          </p:cNvPicPr>
          <p:nvPr/>
        </p:nvPicPr>
        <p:blipFill>
          <a:blip r:embed="rId6"/>
          <a:srcRect/>
          <a:stretch>
            <a:fillRect/>
          </a:stretch>
        </p:blipFill>
        <p:spPr bwMode="auto">
          <a:xfrm>
            <a:off x="3851275" y="4941888"/>
            <a:ext cx="2798763" cy="172243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346</TotalTime>
  <Words>496</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11</vt:i4>
      </vt:variant>
    </vt:vector>
  </HeadingPairs>
  <TitlesOfParts>
    <vt:vector size="24" baseType="lpstr">
      <vt:lpstr>Arial</vt:lpstr>
      <vt:lpstr>Century Gothic</vt:lpstr>
      <vt:lpstr>Wingdings 2</vt:lpstr>
      <vt:lpstr>Verdana</vt:lpstr>
      <vt:lpstr>Calibri</vt:lpstr>
      <vt:lpstr>Wingdings</vt:lpstr>
      <vt:lpstr>Verve</vt:lpstr>
      <vt:lpstr>Verve</vt:lpstr>
      <vt:lpstr>Verve</vt:lpstr>
      <vt:lpstr>Verve</vt:lpstr>
      <vt:lpstr>Verve</vt:lpstr>
      <vt:lpstr>Verve</vt:lpstr>
      <vt:lpstr>Verve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Lithuania</dc:title>
  <dc:creator>user7</dc:creator>
  <cp:lastModifiedBy>ADMIN</cp:lastModifiedBy>
  <cp:revision>45</cp:revision>
  <dcterms:created xsi:type="dcterms:W3CDTF">2012-12-18T11:34:45Z</dcterms:created>
  <dcterms:modified xsi:type="dcterms:W3CDTF">2013-03-14T09:33:38Z</dcterms:modified>
</cp:coreProperties>
</file>